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62" r:id="rId3"/>
    <p:sldId id="267" r:id="rId4"/>
    <p:sldId id="271" r:id="rId5"/>
    <p:sldId id="297" r:id="rId6"/>
    <p:sldId id="298" r:id="rId7"/>
    <p:sldId id="300" r:id="rId8"/>
    <p:sldId id="305" r:id="rId9"/>
    <p:sldId id="306" r:id="rId10"/>
    <p:sldId id="299" r:id="rId11"/>
    <p:sldId id="302" r:id="rId12"/>
    <p:sldId id="301" r:id="rId13"/>
    <p:sldId id="304" r:id="rId14"/>
    <p:sldId id="307" r:id="rId15"/>
    <p:sldId id="308" r:id="rId16"/>
    <p:sldId id="309" r:id="rId17"/>
    <p:sldId id="310" r:id="rId18"/>
    <p:sldId id="311" r:id="rId19"/>
    <p:sldId id="312" r:id="rId20"/>
    <p:sldId id="268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28" y="-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99205-0FE6-4EC4-B1B2-63D7386B21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7ACD-58F6-494F-9CB9-3EE4F510823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815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altLang="ja-JP" sz="1600">
              <a:latin typeface="Helvetica" pitchFamily="-102" charset="0"/>
              <a:ea typeface="Helvetica" pitchFamily="-102" charset="0"/>
              <a:cs typeface="Helvetica" pitchFamily="-102" charset="0"/>
              <a:sym typeface="Helvetica" pitchFamily="-102" charset="0"/>
            </a:endParaRPr>
          </a:p>
          <a:p>
            <a:r>
              <a:rPr lang="en-US" altLang="ja-JP" sz="1600">
                <a:latin typeface="Helvetica" pitchFamily="-102" charset="0"/>
                <a:ea typeface="Helvetica" pitchFamily="-102" charset="0"/>
                <a:cs typeface="Helvetica" pitchFamily="-102" charset="0"/>
                <a:sym typeface="Helvetica" pitchFamily="-102" charset="0"/>
              </a:rPr>
              <a:t>Today, I really appreciate this opportunity to introduce about our project, Knowledge Capital of Grand Front Osaka.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Rectangle 2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システムのイメージはこのようになります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図の四角い空間が計測対象領域で，空間内には歩行者，障害物が存在しています．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システムは，レンジスキャナと無線</a:t>
            </a:r>
            <a:r>
              <a:rPr lang="en-US" altLang="ja-JP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LAN</a:t>
            </a:r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のアクセスポイント，歩行者の持つケータイ，サーバで構成され，集中処理を行います．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レンジスキャナは，計測領域内をスキャンし，検出した歩行者の位置情報をサーバに送信します．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歩行者は領域内を動き，保持するケータイの短距離通信機能を用いて定期的に周囲の端末にビーコンを送信します．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受信したビーコンの情報は定期的に無線</a:t>
            </a:r>
            <a:r>
              <a:rPr lang="en-US" altLang="ja-JP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LAN</a:t>
            </a:r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のアクセスポイントを通してサーバに送信します．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ja-JP" altLang="en-US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サーバは送られてくる位置情報と受信ビーコン情報を用いて，マッチング処理を行います．</a:t>
            </a:r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endParaRPr lang="en-US" altLang="ja-JP" sz="2200">
              <a:latin typeface="Lucida Grande" pitchFamily="-102" charset="0"/>
              <a:ea typeface="ヒラギノ角ゴ ProN W3" pitchFamily="-102" charset="-128"/>
              <a:cs typeface="ヒラギノ角ゴ ProN W3" pitchFamily="-102" charset="-128"/>
              <a:sym typeface="Lucida Grande" pitchFamily="-102" charset="0"/>
            </a:endParaRPr>
          </a:p>
          <a:p>
            <a:r>
              <a:rPr lang="en-US" altLang="ja-JP" sz="2200">
                <a:latin typeface="Lucida Grande" pitchFamily="-102" charset="0"/>
                <a:ea typeface="ヒラギノ角ゴ ProN W3" pitchFamily="-102" charset="-128"/>
                <a:cs typeface="ヒラギノ角ゴ ProN W3" pitchFamily="-102" charset="-128"/>
                <a:sym typeface="Lucida Grande" pitchFamily="-102" charset="0"/>
              </a:rPr>
              <a:t>(5.34)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AF33A862-3639-904B-8A3A-A5DAAEB9A9C4}" type="slidenum">
              <a:rPr lang="zh-TW" altLang="en-US"/>
              <a:pPr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819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B340FA9-E196-2E46-893B-9BC58A577158}" type="slidenum">
              <a:rPr lang="zh-TW" altLang="en-US"/>
              <a:pPr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19E8E313-2545-894E-851D-CB323941F84D}" type="slidenum">
              <a:rPr lang="zh-TW" altLang="en-US"/>
              <a:pPr/>
              <a:t>17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384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027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61870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D63DD-ED54-184D-958C-0CEC83448C3A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13.10.17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C60A-EEB2-3449-993B-A0E19ADFDAEE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590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99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7543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378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18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3004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512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48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0786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0D60D-327F-47B5-814E-679129A129E8}" type="datetimeFigureOut">
              <a:rPr lang="zh-TW" altLang="en-US" smtClean="0"/>
              <a:pPr/>
              <a:t>13.10.16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596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9BD63DD-ED54-184D-958C-0CEC83448C3A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13.10.17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B9CC60A-EEB2-3449-993B-A0E19ADFDAEE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2285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://kc-i.jp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telescience</a:t>
            </a:r>
            <a:r>
              <a:rPr lang="ja-JP" altLang="en-US" dirty="0" smtClean="0"/>
              <a:t>　</a:t>
            </a:r>
            <a:r>
              <a:rPr lang="en-US" altLang="ja-JP" dirty="0" smtClean="0"/>
              <a:t>WG</a:t>
            </a:r>
            <a:br>
              <a:rPr lang="en-US" altLang="ja-JP" dirty="0" smtClean="0"/>
            </a:br>
            <a:r>
              <a:rPr lang="en-US" altLang="ja-JP" dirty="0" smtClean="0"/>
              <a:t>Update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Fang Pang Lin</a:t>
            </a:r>
          </a:p>
          <a:p>
            <a:r>
              <a:rPr lang="en-US" altLang="ja-JP" dirty="0" smtClean="0"/>
              <a:t>Shinji </a:t>
            </a:r>
            <a:r>
              <a:rPr lang="en-US" altLang="ja-JP" dirty="0" err="1" smtClean="0"/>
              <a:t>Shimojo</a:t>
            </a:r>
            <a:endParaRPr lang="en-US" altLang="ja-JP" dirty="0" smtClean="0"/>
          </a:p>
          <a:p>
            <a:r>
              <a:rPr lang="en-US" altLang="ja-JP" dirty="0" err="1" smtClean="0"/>
              <a:t>Pragma</a:t>
            </a:r>
            <a:r>
              <a:rPr lang="en-US" altLang="ja-JP" dirty="0" smtClean="0"/>
              <a:t> 25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BFE03-F840-7340-8C91-B506278DD4C8}" type="slidenum">
              <a:rPr lang="en-US" altLang="ja-JP"/>
              <a:pPr/>
              <a:t>10</a:t>
            </a:fld>
            <a:endParaRPr lang="en-US" altLang="ja-JP"/>
          </a:p>
        </p:txBody>
      </p:sp>
      <p:sp>
        <p:nvSpPr>
          <p:cNvPr id="3993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ja-JP"/>
              <a:t>3F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482" y="700981"/>
            <a:ext cx="7993186" cy="601637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</p:spPr>
      </p:pic>
      <p:sp>
        <p:nvSpPr>
          <p:cNvPr id="39939" name="Oval 3"/>
          <p:cNvSpPr>
            <a:spLocks/>
          </p:cNvSpPr>
          <p:nvPr/>
        </p:nvSpPr>
        <p:spPr bwMode="auto">
          <a:xfrm>
            <a:off x="3710285" y="6265292"/>
            <a:ext cx="958826" cy="56591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9940" name="Rectangle 4"/>
          <p:cNvSpPr>
            <a:spLocks/>
          </p:cNvSpPr>
          <p:nvPr/>
        </p:nvSpPr>
        <p:spPr bwMode="auto">
          <a:xfrm>
            <a:off x="5297537" y="187524"/>
            <a:ext cx="3464719" cy="651867"/>
          </a:xfrm>
          <a:prstGeom prst="rect">
            <a:avLst/>
          </a:prstGeom>
          <a:gradFill rotWithShape="0">
            <a:gsLst>
              <a:gs pos="0">
                <a:srgbClr val="CE3B37"/>
              </a:gs>
              <a:gs pos="20001">
                <a:srgbClr val="CA3D39"/>
              </a:gs>
              <a:gs pos="100000">
                <a:srgbClr val="9A2E2B"/>
              </a:gs>
            </a:gsLst>
            <a:lin ang="5400000" scaled="1"/>
          </a:gradFill>
          <a:ln w="12700" cap="rnd">
            <a:noFill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ea typeface="Lucida Grande" pitchFamily="-102" charset="0"/>
                <a:cs typeface="Lucida Grande" pitchFamily="-102" charset="0"/>
                <a:sym typeface="Lucida Grande" pitchFamily="-102" charset="0"/>
              </a:rPr>
              <a:t>device 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B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AC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・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LAN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）ｘ４</a:t>
            </a:r>
            <a:endParaRPr lang="en-US" altLang="ja-JP" sz="1700" dirty="0">
              <a:solidFill>
                <a:srgbClr val="FFFFFF"/>
              </a:solidFill>
              <a:latin typeface="Times New Roman" pitchFamily="-102" charset="0"/>
              <a:ea typeface="Times New Roman" pitchFamily="-102" charset="0"/>
              <a:cs typeface="Times New Roman" pitchFamily="-102" charset="0"/>
              <a:sym typeface="Times New Roman" pitchFamily="-102" charset="0"/>
            </a:endParaRPr>
          </a:p>
          <a:p>
            <a:pPr algn="l"/>
            <a:endParaRPr lang="ja-JP" altLang="en-US" sz="1700" dirty="0">
              <a:solidFill>
                <a:srgbClr val="FFFFFF"/>
              </a:solidFill>
              <a:latin typeface="Times New Roman" pitchFamily="-102" charset="0"/>
              <a:ea typeface="Times New Roman" pitchFamily="-102" charset="0"/>
              <a:cs typeface="Times New Roman" pitchFamily="-102" charset="0"/>
              <a:sym typeface="Times New Roman" pitchFamily="-102" charset="0"/>
            </a:endParaRPr>
          </a:p>
        </p:txBody>
      </p:sp>
      <p:sp>
        <p:nvSpPr>
          <p:cNvPr id="39941" name="Rectangle 5"/>
          <p:cNvSpPr>
            <a:spLocks/>
          </p:cNvSpPr>
          <p:nvPr/>
        </p:nvSpPr>
        <p:spPr bwMode="auto">
          <a:xfrm>
            <a:off x="264542" y="188640"/>
            <a:ext cx="2937867" cy="669727"/>
          </a:xfrm>
          <a:prstGeom prst="rect">
            <a:avLst/>
          </a:prstGeom>
          <a:gradFill rotWithShape="0">
            <a:gsLst>
              <a:gs pos="0">
                <a:srgbClr val="3A7BCA"/>
              </a:gs>
              <a:gs pos="20001">
                <a:srgbClr val="3C7BC6"/>
              </a:gs>
              <a:gs pos="100000">
                <a:srgbClr val="2E5D97"/>
              </a:gs>
            </a:gsLst>
            <a:lin ang="5400000" scaled="1"/>
          </a:gradFill>
          <a:ln w="12700" cap="rnd">
            <a:noFill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ea typeface="Lucida Grande" pitchFamily="-102" charset="0"/>
                <a:cs typeface="Lucida Grande" pitchFamily="-102" charset="0"/>
                <a:sym typeface="Lucida Grande" pitchFamily="-102" charset="0"/>
              </a:rPr>
              <a:t>device 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C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AC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・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LAN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）ｘ４</a:t>
            </a:r>
            <a:endParaRPr lang="en-US" altLang="ja-JP" sz="1700" dirty="0">
              <a:solidFill>
                <a:srgbClr val="FFFFFF"/>
              </a:solidFill>
              <a:latin typeface="Times New Roman" pitchFamily="-102" charset="0"/>
              <a:ea typeface="Times New Roman" pitchFamily="-102" charset="0"/>
              <a:cs typeface="Times New Roman" pitchFamily="-102" charset="0"/>
              <a:sym typeface="Times New Roman" pitchFamily="-102" charset="0"/>
            </a:endParaRPr>
          </a:p>
          <a:p>
            <a:pPr algn="l"/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2.4GHz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 transmit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</a:t>
            </a:r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3661" y="223242"/>
            <a:ext cx="575965" cy="575965"/>
          </a:xfrm>
          <a:prstGeom prst="rect">
            <a:avLst/>
          </a:prstGeom>
          <a:noFill/>
          <a:ln w="38100" cap="flat">
            <a:solidFill>
              <a:srgbClr val="0070C0"/>
            </a:solidFill>
            <a:prstDash val="solid"/>
            <a:round/>
            <a:headEnd/>
            <a:tailEnd/>
          </a:ln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4"/>
          <a:srcRect l="19449" t="9982" r="17937" b="11049"/>
          <a:stretch>
            <a:fillRect/>
          </a:stretch>
        </p:blipFill>
        <p:spPr bwMode="auto">
          <a:xfrm>
            <a:off x="8152805" y="194221"/>
            <a:ext cx="525736" cy="640705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/>
            <a:tailEnd/>
          </a:ln>
        </p:spPr>
      </p:pic>
      <p:sp>
        <p:nvSpPr>
          <p:cNvPr id="39944" name="Rectangle 8"/>
          <p:cNvSpPr>
            <a:spLocks/>
          </p:cNvSpPr>
          <p:nvPr/>
        </p:nvSpPr>
        <p:spPr bwMode="auto">
          <a:xfrm>
            <a:off x="5736209" y="3139902"/>
            <a:ext cx="3045023" cy="669727"/>
          </a:xfrm>
          <a:prstGeom prst="rect">
            <a:avLst/>
          </a:prstGeom>
          <a:gradFill rotWithShape="0">
            <a:gsLst>
              <a:gs pos="0">
                <a:srgbClr val="9CC645"/>
              </a:gs>
              <a:gs pos="20001">
                <a:srgbClr val="9AC347"/>
              </a:gs>
              <a:gs pos="100000">
                <a:srgbClr val="759436"/>
              </a:gs>
            </a:gsLst>
            <a:lin ang="5400000" scaled="1"/>
          </a:gradFill>
          <a:ln w="12700" cap="rnd">
            <a:noFill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ea typeface="Lucida Grande" pitchFamily="-102" charset="0"/>
                <a:cs typeface="Lucida Grande" pitchFamily="-102" charset="0"/>
                <a:sym typeface="Lucida Grande" pitchFamily="-102" charset="0"/>
              </a:rPr>
              <a:t>device 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A1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AC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・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LAN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）ｘ２</a:t>
            </a:r>
            <a:endParaRPr lang="en-US" altLang="ja-JP" sz="1700" dirty="0">
              <a:solidFill>
                <a:srgbClr val="FFFFFF"/>
              </a:solidFill>
              <a:latin typeface="Times New Roman" pitchFamily="-102" charset="0"/>
              <a:ea typeface="Times New Roman" pitchFamily="-102" charset="0"/>
              <a:cs typeface="Times New Roman" pitchFamily="-102" charset="0"/>
              <a:sym typeface="Times New Roman" pitchFamily="-102" charset="0"/>
            </a:endParaRPr>
          </a:p>
          <a:p>
            <a:pPr algn="l"/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429MHz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 transmit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</a:t>
            </a:r>
          </a:p>
        </p:txBody>
      </p:sp>
      <p:sp>
        <p:nvSpPr>
          <p:cNvPr id="39945" name="Rectangle 9"/>
          <p:cNvSpPr>
            <a:spLocks/>
          </p:cNvSpPr>
          <p:nvPr/>
        </p:nvSpPr>
        <p:spPr bwMode="auto">
          <a:xfrm>
            <a:off x="5751835" y="3860974"/>
            <a:ext cx="3339703" cy="669727"/>
          </a:xfrm>
          <a:prstGeom prst="rect">
            <a:avLst/>
          </a:prstGeom>
          <a:gradFill rotWithShape="0">
            <a:gsLst>
              <a:gs pos="0">
                <a:srgbClr val="9CC645"/>
              </a:gs>
              <a:gs pos="20001">
                <a:srgbClr val="9AC347"/>
              </a:gs>
              <a:gs pos="100000">
                <a:srgbClr val="759436"/>
              </a:gs>
            </a:gsLst>
            <a:lin ang="5400000" scaled="1"/>
          </a:gradFill>
          <a:ln w="12700" cap="rnd">
            <a:noFill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ea typeface="Lucida Grande" pitchFamily="-102" charset="0"/>
                <a:cs typeface="Lucida Grande" pitchFamily="-102" charset="0"/>
                <a:sym typeface="Lucida Grande" pitchFamily="-102" charset="0"/>
              </a:rPr>
              <a:t>device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A2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AC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）ｘ２</a:t>
            </a:r>
            <a:endParaRPr lang="en-US" altLang="ja-JP" sz="1700" dirty="0">
              <a:solidFill>
                <a:srgbClr val="FFFFFF"/>
              </a:solidFill>
              <a:latin typeface="Times New Roman" pitchFamily="-102" charset="0"/>
              <a:ea typeface="Times New Roman" pitchFamily="-102" charset="0"/>
              <a:cs typeface="Times New Roman" pitchFamily="-102" charset="0"/>
              <a:sym typeface="Times New Roman" pitchFamily="-102" charset="0"/>
            </a:endParaRPr>
          </a:p>
          <a:p>
            <a:pPr algn="l"/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 429MHz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 transmission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</a:t>
            </a:r>
          </a:p>
        </p:txBody>
      </p:sp>
      <p:sp>
        <p:nvSpPr>
          <p:cNvPr id="39946" name="Rectangle 10"/>
          <p:cNvSpPr>
            <a:spLocks/>
          </p:cNvSpPr>
          <p:nvPr/>
        </p:nvSpPr>
        <p:spPr bwMode="auto">
          <a:xfrm>
            <a:off x="6143625" y="4652367"/>
            <a:ext cx="2848570" cy="669727"/>
          </a:xfrm>
          <a:prstGeom prst="rect">
            <a:avLst/>
          </a:prstGeom>
          <a:gradFill rotWithShape="0">
            <a:gsLst>
              <a:gs pos="0">
                <a:srgbClr val="9CC645"/>
              </a:gs>
              <a:gs pos="20001">
                <a:srgbClr val="9AC347"/>
              </a:gs>
              <a:gs pos="100000">
                <a:srgbClr val="759436"/>
              </a:gs>
            </a:gsLst>
            <a:lin ang="5400000" scaled="1"/>
          </a:gradFill>
          <a:ln w="12700" cap="rnd">
            <a:noFill/>
            <a:round/>
            <a:headEnd type="none" w="med" len="med"/>
            <a:tailEnd type="non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ea typeface="Lucida Grande" pitchFamily="-102" charset="0"/>
                <a:cs typeface="Lucida Grande" pitchFamily="-102" charset="0"/>
                <a:sym typeface="Lucida Grande" pitchFamily="-102" charset="0"/>
              </a:rPr>
              <a:t>device 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A3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battery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）ｘ多数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ヒラギノ明朝 ProN W3" pitchFamily="-102" charset="-128"/>
                <a:cs typeface="ヒラギノ明朝 ProN W3" pitchFamily="-102" charset="-128"/>
                <a:sym typeface="Times New Roman" pitchFamily="-102" charset="0"/>
              </a:rPr>
              <a:t/>
            </a:r>
            <a:b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ヒラギノ明朝 ProN W3" pitchFamily="-102" charset="-128"/>
                <a:cs typeface="ヒラギノ明朝 ProN W3" pitchFamily="-102" charset="-128"/>
                <a:sym typeface="Times New Roman" pitchFamily="-102" charset="0"/>
              </a:rPr>
            </a:b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（</a:t>
            </a:r>
            <a:r>
              <a:rPr lang="en-US" altLang="ja-JP" sz="17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 429MHz</a:t>
            </a:r>
            <a:r>
              <a:rPr lang="en-US" altLang="ja-JP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 transmission</a:t>
            </a:r>
            <a:r>
              <a:rPr lang="ja-JP" altLang="en-US" sz="1700" dirty="0">
                <a:solidFill>
                  <a:srgbClr val="FFFFFF"/>
                </a:solidFill>
                <a:latin typeface="Lucida Grande" pitchFamily="-102" charset="0"/>
                <a:sym typeface="Lucida Grande" pitchFamily="-102" charset="0"/>
              </a:rPr>
              <a:t>）</a:t>
            </a:r>
          </a:p>
        </p:txBody>
      </p:sp>
      <p:pic>
        <p:nvPicPr>
          <p:cNvPr id="39947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54578" y="3196828"/>
            <a:ext cx="589359" cy="589359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round/>
            <a:headEnd/>
            <a:tailEnd/>
          </a:ln>
        </p:spPr>
      </p:pic>
      <p:pic>
        <p:nvPicPr>
          <p:cNvPr id="39948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07958" y="4732734"/>
            <a:ext cx="486668" cy="486668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round/>
            <a:headEnd/>
            <a:tailEnd/>
          </a:ln>
        </p:spPr>
      </p:pic>
      <p:pic>
        <p:nvPicPr>
          <p:cNvPr id="39949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48142" y="3922365"/>
            <a:ext cx="580430" cy="580430"/>
          </a:xfrm>
          <a:prstGeom prst="rect">
            <a:avLst/>
          </a:prstGeom>
          <a:noFill/>
          <a:ln w="38100" cap="flat">
            <a:solidFill>
              <a:srgbClr val="92D050"/>
            </a:solidFill>
            <a:prstDash val="solid"/>
            <a:round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417713" y="5861224"/>
            <a:ext cx="661913" cy="851669"/>
            <a:chOff x="0" y="0"/>
            <a:chExt cx="593" cy="762"/>
          </a:xfrm>
        </p:grpSpPr>
        <p:pic>
          <p:nvPicPr>
            <p:cNvPr id="39950" name="Picture 14"/>
            <p:cNvPicPr>
              <a:picLocks noChangeAspect="1" noChangeArrowheads="1"/>
            </p:cNvPicPr>
            <p:nvPr/>
          </p:nvPicPr>
          <p:blipFill>
            <a:blip r:embed="rId4"/>
            <a:srcRect l="19478" t="9998" r="17812" b="10913"/>
            <a:stretch>
              <a:fillRect/>
            </a:stretch>
          </p:blipFill>
          <p:spPr bwMode="auto">
            <a:xfrm>
              <a:off x="122" y="189"/>
              <a:ext cx="471" cy="573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</p:pic>
        <p:sp>
          <p:nvSpPr>
            <p:cNvPr id="39951" name="Rectangle 15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FFEEED"/>
                </a:gs>
                <a:gs pos="65001">
                  <a:srgbClr val="FFD2D1"/>
                </a:gs>
                <a:gs pos="100000">
                  <a:srgbClr val="FFBFBD"/>
                </a:gs>
              </a:gsLst>
              <a:lin ang="5400000" scaled="1"/>
            </a:gradFill>
            <a:ln w="9525" cap="flat">
              <a:solidFill>
                <a:srgbClr val="BE4B4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B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843240" y="2925589"/>
            <a:ext cx="661913" cy="851669"/>
            <a:chOff x="0" y="0"/>
            <a:chExt cx="593" cy="762"/>
          </a:xfrm>
        </p:grpSpPr>
        <p:pic>
          <p:nvPicPr>
            <p:cNvPr id="39953" name="Picture 17"/>
            <p:cNvPicPr>
              <a:picLocks noChangeAspect="1" noChangeArrowheads="1"/>
            </p:cNvPicPr>
            <p:nvPr/>
          </p:nvPicPr>
          <p:blipFill>
            <a:blip r:embed="rId4"/>
            <a:srcRect l="19478" t="9998" r="17812" b="10913"/>
            <a:stretch>
              <a:fillRect/>
            </a:stretch>
          </p:blipFill>
          <p:spPr bwMode="auto">
            <a:xfrm>
              <a:off x="122" y="189"/>
              <a:ext cx="471" cy="573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</p:pic>
        <p:sp>
          <p:nvSpPr>
            <p:cNvPr id="39954" name="Rectangle 18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FFEEED"/>
                </a:gs>
                <a:gs pos="65001">
                  <a:srgbClr val="FFD2D1"/>
                </a:gs>
                <a:gs pos="100000">
                  <a:srgbClr val="FFBFBD"/>
                </a:gs>
              </a:gsLst>
              <a:lin ang="5400000" scaled="1"/>
            </a:gradFill>
            <a:ln w="9525" cap="flat">
              <a:solidFill>
                <a:srgbClr val="BE4B4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B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723430" y="1916535"/>
            <a:ext cx="661913" cy="850553"/>
            <a:chOff x="0" y="0"/>
            <a:chExt cx="593" cy="762"/>
          </a:xfrm>
        </p:grpSpPr>
        <p:pic>
          <p:nvPicPr>
            <p:cNvPr id="39956" name="Picture 20"/>
            <p:cNvPicPr>
              <a:picLocks noChangeAspect="1" noChangeArrowheads="1"/>
            </p:cNvPicPr>
            <p:nvPr/>
          </p:nvPicPr>
          <p:blipFill>
            <a:blip r:embed="rId4"/>
            <a:srcRect l="19478" t="9998" r="17812" b="10913"/>
            <a:stretch>
              <a:fillRect/>
            </a:stretch>
          </p:blipFill>
          <p:spPr bwMode="auto">
            <a:xfrm>
              <a:off x="122" y="189"/>
              <a:ext cx="471" cy="573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</p:pic>
        <p:sp>
          <p:nvSpPr>
            <p:cNvPr id="39957" name="Rectangle 21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FFEEED"/>
                </a:gs>
                <a:gs pos="65001">
                  <a:srgbClr val="FFD2D1"/>
                </a:gs>
                <a:gs pos="100000">
                  <a:srgbClr val="FFBFBD"/>
                </a:gs>
              </a:gsLst>
              <a:lin ang="5400000" scaled="1"/>
            </a:gradFill>
            <a:ln w="9525" cap="flat">
              <a:solidFill>
                <a:srgbClr val="BE4B4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B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508252" y="4080868"/>
            <a:ext cx="661913" cy="851669"/>
            <a:chOff x="0" y="0"/>
            <a:chExt cx="593" cy="762"/>
          </a:xfrm>
        </p:grpSpPr>
        <p:pic>
          <p:nvPicPr>
            <p:cNvPr id="39959" name="Picture 23"/>
            <p:cNvPicPr>
              <a:picLocks noChangeAspect="1" noChangeArrowheads="1"/>
            </p:cNvPicPr>
            <p:nvPr/>
          </p:nvPicPr>
          <p:blipFill>
            <a:blip r:embed="rId4"/>
            <a:srcRect l="19478" t="9998" r="17812" b="10913"/>
            <a:stretch>
              <a:fillRect/>
            </a:stretch>
          </p:blipFill>
          <p:spPr bwMode="auto">
            <a:xfrm>
              <a:off x="122" y="189"/>
              <a:ext cx="471" cy="573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  <a:headEnd/>
              <a:tailEnd/>
            </a:ln>
          </p:spPr>
        </p:pic>
        <p:sp>
          <p:nvSpPr>
            <p:cNvPr id="39960" name="Rectangle 24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FFEEED"/>
                </a:gs>
                <a:gs pos="65001">
                  <a:srgbClr val="FFD2D1"/>
                </a:gs>
                <a:gs pos="100000">
                  <a:srgbClr val="FFBFBD"/>
                </a:gs>
              </a:gsLst>
              <a:lin ang="5400000" scaled="1"/>
            </a:gradFill>
            <a:ln w="9525" cap="flat">
              <a:solidFill>
                <a:srgbClr val="BE4B4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B</a:t>
              </a: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615033" y="1697757"/>
            <a:ext cx="730002" cy="750094"/>
            <a:chOff x="0" y="0"/>
            <a:chExt cx="654" cy="671"/>
          </a:xfrm>
        </p:grpSpPr>
        <p:pic>
          <p:nvPicPr>
            <p:cNvPr id="39962" name="Picture 2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55"/>
              <a:ext cx="516" cy="516"/>
            </a:xfrm>
            <a:prstGeom prst="rect">
              <a:avLst/>
            </a:prstGeom>
            <a:noFill/>
            <a:ln w="3810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</p:pic>
        <p:sp>
          <p:nvSpPr>
            <p:cNvPr id="39963" name="Rectangle 27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EDF5FF"/>
                </a:gs>
                <a:gs pos="65001">
                  <a:srgbClr val="D1E5FF"/>
                </a:gs>
                <a:gs pos="100000">
                  <a:srgbClr val="BDDBFE"/>
                </a:gs>
              </a:gsLst>
              <a:lin ang="5400000" scaled="1"/>
            </a:gradFill>
            <a:ln w="9525" cap="flat">
              <a:solidFill>
                <a:srgbClr val="4A7DB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C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5153547" y="2702347"/>
            <a:ext cx="730002" cy="750094"/>
            <a:chOff x="0" y="0"/>
            <a:chExt cx="654" cy="671"/>
          </a:xfrm>
        </p:grpSpPr>
        <p:pic>
          <p:nvPicPr>
            <p:cNvPr id="39965" name="Picture 2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55"/>
              <a:ext cx="516" cy="516"/>
            </a:xfrm>
            <a:prstGeom prst="rect">
              <a:avLst/>
            </a:prstGeom>
            <a:noFill/>
            <a:ln w="3810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</p:pic>
        <p:sp>
          <p:nvSpPr>
            <p:cNvPr id="39966" name="Rectangle 30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EDF5FF"/>
                </a:gs>
                <a:gs pos="65001">
                  <a:srgbClr val="D1E5FF"/>
                </a:gs>
                <a:gs pos="100000">
                  <a:srgbClr val="BDDBFE"/>
                </a:gs>
              </a:gsLst>
              <a:lin ang="5400000" scaled="1"/>
            </a:gradFill>
            <a:ln w="9525" cap="flat">
              <a:solidFill>
                <a:srgbClr val="4A7DB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C</a:t>
              </a:r>
            </a:p>
          </p:txBody>
        </p:sp>
      </p:grp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1887513" y="5931545"/>
            <a:ext cx="730002" cy="750094"/>
            <a:chOff x="0" y="0"/>
            <a:chExt cx="654" cy="671"/>
          </a:xfrm>
        </p:grpSpPr>
        <p:pic>
          <p:nvPicPr>
            <p:cNvPr id="39968" name="Picture 3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38" y="155"/>
              <a:ext cx="516" cy="516"/>
            </a:xfrm>
            <a:prstGeom prst="rect">
              <a:avLst/>
            </a:prstGeom>
            <a:noFill/>
            <a:ln w="38100" cap="flat">
              <a:solidFill>
                <a:srgbClr val="0070C0"/>
              </a:solidFill>
              <a:prstDash val="solid"/>
              <a:round/>
              <a:headEnd/>
              <a:tailEnd/>
            </a:ln>
          </p:spPr>
        </p:pic>
        <p:sp>
          <p:nvSpPr>
            <p:cNvPr id="39969" name="Rectangle 33"/>
            <p:cNvSpPr>
              <a:spLocks/>
            </p:cNvSpPr>
            <p:nvPr/>
          </p:nvSpPr>
          <p:spPr bwMode="auto">
            <a:xfrm>
              <a:off x="0" y="0"/>
              <a:ext cx="130" cy="234"/>
            </a:xfrm>
            <a:prstGeom prst="rect">
              <a:avLst/>
            </a:prstGeom>
            <a:gradFill rotWithShape="0">
              <a:gsLst>
                <a:gs pos="0">
                  <a:srgbClr val="EDF5FF"/>
                </a:gs>
                <a:gs pos="65001">
                  <a:srgbClr val="D1E5FF"/>
                </a:gs>
                <a:gs pos="100000">
                  <a:srgbClr val="BDDBFE"/>
                </a:gs>
              </a:gsLst>
              <a:lin ang="5400000" scaled="1"/>
            </a:gradFill>
            <a:ln w="9525" cap="flat">
              <a:solidFill>
                <a:srgbClr val="4A7DBB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C</a:t>
              </a:r>
            </a:p>
          </p:txBody>
        </p:sp>
      </p:grpSp>
      <p:grpSp>
        <p:nvGrpSpPr>
          <p:cNvPr id="9" name="Group 37"/>
          <p:cNvGrpSpPr>
            <a:grpSpLocks/>
          </p:cNvGrpSpPr>
          <p:nvPr/>
        </p:nvGrpSpPr>
        <p:grpSpPr bwMode="auto">
          <a:xfrm>
            <a:off x="-35719" y="1946672"/>
            <a:ext cx="804788" cy="825996"/>
            <a:chOff x="0" y="0"/>
            <a:chExt cx="721" cy="740"/>
          </a:xfrm>
        </p:grpSpPr>
        <p:pic>
          <p:nvPicPr>
            <p:cNvPr id="39971" name="Picture 3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92" y="211"/>
              <a:ext cx="529" cy="529"/>
            </a:xfrm>
            <a:prstGeom prst="rect">
              <a:avLst/>
            </a:prstGeom>
            <a:noFill/>
            <a:ln w="38100" cap="flat">
              <a:solidFill>
                <a:srgbClr val="92D050"/>
              </a:solidFill>
              <a:prstDash val="solid"/>
              <a:round/>
              <a:headEnd/>
              <a:tailEnd/>
            </a:ln>
          </p:spPr>
        </p:pic>
        <p:sp>
          <p:nvSpPr>
            <p:cNvPr id="39972" name="Rectangle 36"/>
            <p:cNvSpPr>
              <a:spLocks/>
            </p:cNvSpPr>
            <p:nvPr/>
          </p:nvSpPr>
          <p:spPr bwMode="auto">
            <a:xfrm>
              <a:off x="0" y="0"/>
              <a:ext cx="239" cy="234"/>
            </a:xfrm>
            <a:prstGeom prst="rect">
              <a:avLst/>
            </a:prstGeom>
            <a:gradFill rotWithShape="0">
              <a:gsLst>
                <a:gs pos="0">
                  <a:srgbClr val="F9FFEE"/>
                </a:gs>
                <a:gs pos="65001">
                  <a:srgbClr val="F0FFD2"/>
                </a:gs>
                <a:gs pos="100000">
                  <a:srgbClr val="EAFFBF"/>
                </a:gs>
              </a:gsLst>
              <a:lin ang="5400000" scaled="1"/>
            </a:gradFill>
            <a:ln w="9525" cap="flat">
              <a:solidFill>
                <a:srgbClr val="98B95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19999" dir="5400000" algn="ctr" rotWithShape="0">
                <a:srgbClr val="000000">
                  <a:alpha val="37999"/>
                </a:srgbClr>
              </a:outerShdw>
            </a:effectLst>
          </p:spPr>
          <p:txBody>
            <a:bodyPr wrap="none" lIns="0" tIns="0" rIns="0" bIns="0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ja-JP" sz="1700" dirty="0">
                  <a:latin typeface="Times New Roman" pitchFamily="-102" charset="0"/>
                  <a:ea typeface="Times New Roman" pitchFamily="-102" charset="0"/>
                  <a:cs typeface="Times New Roman" pitchFamily="-102" charset="0"/>
                  <a:sym typeface="Times New Roman" pitchFamily="-102" charset="0"/>
                </a:rPr>
                <a:t>A1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7FC40A-B5A5-A842-96B3-B41155FA42A5}" type="slidenum">
              <a:rPr lang="en-US" altLang="ja-JP"/>
              <a:pPr/>
              <a:t>11</a:t>
            </a:fld>
            <a:endParaRPr lang="en-US" altLang="ja-JP"/>
          </a:p>
        </p:txBody>
      </p:sp>
      <p:sp>
        <p:nvSpPr>
          <p:cNvPr id="37889" name="Rectangle 1"/>
          <p:cNvSpPr>
            <a:spLocks/>
          </p:cNvSpPr>
          <p:nvPr/>
        </p:nvSpPr>
        <p:spPr bwMode="auto">
          <a:xfrm>
            <a:off x="612800" y="1268015"/>
            <a:ext cx="7920633" cy="3955852"/>
          </a:xfrm>
          <a:prstGeom prst="rect">
            <a:avLst/>
          </a:prstGeom>
          <a:noFill/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261818" y="4560838"/>
            <a:ext cx="339328" cy="949896"/>
            <a:chOff x="0" y="0"/>
            <a:chExt cx="303" cy="851"/>
          </a:xfrm>
        </p:grpSpPr>
        <p:sp>
          <p:nvSpPr>
            <p:cNvPr id="37890" name="Rectangle 2"/>
            <p:cNvSpPr>
              <a:spLocks/>
            </p:cNvSpPr>
            <p:nvPr/>
          </p:nvSpPr>
          <p:spPr bwMode="auto">
            <a:xfrm>
              <a:off x="0" y="0"/>
              <a:ext cx="303" cy="851"/>
            </a:xfrm>
            <a:prstGeom prst="rect">
              <a:avLst/>
            </a:prstGeom>
            <a:solidFill>
              <a:schemeClr val="accent1"/>
            </a:solidFill>
            <a:ln w="9525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0"/>
              <a:ext cx="303" cy="851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</p:spPr>
        </p:pic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13916" y="1268016"/>
            <a:ext cx="15850195" cy="8114854"/>
            <a:chOff x="0" y="0"/>
            <a:chExt cx="14199" cy="7270"/>
          </a:xfrm>
        </p:grpSpPr>
        <p:sp>
          <p:nvSpPr>
            <p:cNvPr id="37893" name="AutoShape 5"/>
            <p:cNvSpPr>
              <a:spLocks/>
            </p:cNvSpPr>
            <p:nvPr/>
          </p:nvSpPr>
          <p:spPr bwMode="auto">
            <a:xfrm rot="10800000">
              <a:off x="0" y="0"/>
              <a:ext cx="7095" cy="3566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1" y="117"/>
                  </a:moveTo>
                  <a:lnTo>
                    <a:pt x="11" y="116"/>
                  </a:lnTo>
                  <a:lnTo>
                    <a:pt x="5" y="103"/>
                  </a:lnTo>
                  <a:lnTo>
                    <a:pt x="0" y="93"/>
                  </a:lnTo>
                  <a:close/>
                  <a:moveTo>
                    <a:pt x="303" y="178"/>
                  </a:moveTo>
                  <a:lnTo>
                    <a:pt x="300" y="176"/>
                  </a:lnTo>
                  <a:lnTo>
                    <a:pt x="301" y="160"/>
                  </a:lnTo>
                  <a:close/>
                  <a:moveTo>
                    <a:pt x="272" y="333"/>
                  </a:moveTo>
                  <a:lnTo>
                    <a:pt x="145" y="178"/>
                  </a:lnTo>
                  <a:lnTo>
                    <a:pt x="99" y="151"/>
                  </a:lnTo>
                  <a:lnTo>
                    <a:pt x="144" y="220"/>
                  </a:lnTo>
                  <a:lnTo>
                    <a:pt x="119" y="198"/>
                  </a:lnTo>
                  <a:lnTo>
                    <a:pt x="87" y="143"/>
                  </a:lnTo>
                  <a:lnTo>
                    <a:pt x="83" y="141"/>
                  </a:lnTo>
                  <a:lnTo>
                    <a:pt x="113" y="192"/>
                  </a:lnTo>
                  <a:lnTo>
                    <a:pt x="119" y="198"/>
                  </a:lnTo>
                  <a:lnTo>
                    <a:pt x="170" y="283"/>
                  </a:lnTo>
                  <a:close/>
                  <a:moveTo>
                    <a:pt x="367" y="629"/>
                  </a:moveTo>
                  <a:lnTo>
                    <a:pt x="318" y="279"/>
                  </a:lnTo>
                  <a:lnTo>
                    <a:pt x="297" y="267"/>
                  </a:lnTo>
                  <a:lnTo>
                    <a:pt x="292" y="447"/>
                  </a:lnTo>
                  <a:lnTo>
                    <a:pt x="187" y="319"/>
                  </a:lnTo>
                  <a:close/>
                  <a:moveTo>
                    <a:pt x="10578" y="21600"/>
                  </a:moveTo>
                  <a:lnTo>
                    <a:pt x="8120" y="16601"/>
                  </a:lnTo>
                  <a:lnTo>
                    <a:pt x="7235" y="16601"/>
                  </a:lnTo>
                  <a:lnTo>
                    <a:pt x="9407" y="21559"/>
                  </a:lnTo>
                  <a:lnTo>
                    <a:pt x="6921" y="21559"/>
                  </a:lnTo>
                  <a:lnTo>
                    <a:pt x="4023" y="12572"/>
                  </a:lnTo>
                  <a:lnTo>
                    <a:pt x="3062" y="12572"/>
                  </a:lnTo>
                  <a:lnTo>
                    <a:pt x="5283" y="21559"/>
                  </a:lnTo>
                  <a:lnTo>
                    <a:pt x="2515" y="21559"/>
                  </a:lnTo>
                  <a:lnTo>
                    <a:pt x="1" y="192"/>
                  </a:lnTo>
                  <a:lnTo>
                    <a:pt x="0" y="187"/>
                  </a:lnTo>
                  <a:lnTo>
                    <a:pt x="1" y="190"/>
                  </a:lnTo>
                  <a:cubicBezTo>
                    <a:pt x="1" y="189"/>
                    <a:pt x="1" y="188"/>
                    <a:pt x="1" y="187"/>
                  </a:cubicBezTo>
                  <a:lnTo>
                    <a:pt x="2" y="194"/>
                  </a:lnTo>
                  <a:lnTo>
                    <a:pt x="44" y="319"/>
                  </a:lnTo>
                  <a:lnTo>
                    <a:pt x="14" y="135"/>
                  </a:lnTo>
                  <a:lnTo>
                    <a:pt x="0" y="93"/>
                  </a:ln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lnTo>
                    <a:pt x="2" y="95"/>
                  </a:lnTo>
                  <a:lnTo>
                    <a:pt x="1" y="93"/>
                  </a:lnTo>
                  <a:lnTo>
                    <a:pt x="2" y="96"/>
                  </a:lnTo>
                  <a:lnTo>
                    <a:pt x="9" y="106"/>
                  </a:lnTo>
                  <a:lnTo>
                    <a:pt x="8" y="102"/>
                  </a:lnTo>
                  <a:lnTo>
                    <a:pt x="1" y="93"/>
                  </a:lnTo>
                  <a:lnTo>
                    <a:pt x="8" y="99"/>
                  </a:lnTo>
                  <a:lnTo>
                    <a:pt x="7" y="97"/>
                  </a:lnTo>
                  <a:lnTo>
                    <a:pt x="1" y="93"/>
                  </a:lnTo>
                  <a:lnTo>
                    <a:pt x="7" y="95"/>
                  </a:lnTo>
                  <a:lnTo>
                    <a:pt x="0" y="52"/>
                  </a:lnTo>
                  <a:lnTo>
                    <a:pt x="13" y="85"/>
                  </a:lnTo>
                  <a:lnTo>
                    <a:pt x="1" y="0"/>
                  </a:lnTo>
                  <a:lnTo>
                    <a:pt x="69" y="118"/>
                  </a:lnTo>
                  <a:lnTo>
                    <a:pt x="72" y="119"/>
                  </a:lnTo>
                  <a:lnTo>
                    <a:pt x="1" y="0"/>
                  </a:lnTo>
                  <a:lnTo>
                    <a:pt x="80" y="122"/>
                  </a:lnTo>
                  <a:lnTo>
                    <a:pt x="108" y="132"/>
                  </a:lnTo>
                  <a:lnTo>
                    <a:pt x="1" y="0"/>
                  </a:lnTo>
                  <a:lnTo>
                    <a:pt x="300" y="176"/>
                  </a:lnTo>
                  <a:lnTo>
                    <a:pt x="300" y="202"/>
                  </a:lnTo>
                  <a:lnTo>
                    <a:pt x="307" y="205"/>
                  </a:lnTo>
                  <a:lnTo>
                    <a:pt x="303" y="178"/>
                  </a:lnTo>
                  <a:lnTo>
                    <a:pt x="420" y="246"/>
                  </a:lnTo>
                  <a:lnTo>
                    <a:pt x="21573" y="7983"/>
                  </a:lnTo>
                  <a:cubicBezTo>
                    <a:pt x="21575" y="9513"/>
                    <a:pt x="21598" y="11249"/>
                    <a:pt x="21600" y="12779"/>
                  </a:cubicBezTo>
                  <a:lnTo>
                    <a:pt x="16660" y="9877"/>
                  </a:lnTo>
                  <a:lnTo>
                    <a:pt x="10785" y="9837"/>
                  </a:lnTo>
                  <a:lnTo>
                    <a:pt x="10756" y="13170"/>
                  </a:lnTo>
                  <a:lnTo>
                    <a:pt x="7040" y="8652"/>
                  </a:lnTo>
                  <a:lnTo>
                    <a:pt x="7051" y="8665"/>
                  </a:lnTo>
                  <a:lnTo>
                    <a:pt x="5827" y="8596"/>
                  </a:lnTo>
                  <a:lnTo>
                    <a:pt x="14710" y="21559"/>
                  </a:lnTo>
                  <a:close/>
                  <a:moveTo>
                    <a:pt x="10578" y="21600"/>
                  </a:moveTo>
                </a:path>
              </a:pathLst>
            </a:custGeom>
            <a:solidFill>
              <a:srgbClr val="4F81BD">
                <a:alpha val="49803"/>
              </a:srgbClr>
            </a:solidFill>
            <a:ln w="25400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894" name="Rectangle 6"/>
            <p:cNvSpPr>
              <a:spLocks/>
            </p:cNvSpPr>
            <p:nvPr/>
          </p:nvSpPr>
          <p:spPr bwMode="auto">
            <a:xfrm>
              <a:off x="10319" y="5018"/>
              <a:ext cx="3880" cy="2252"/>
            </a:xfrm>
            <a:prstGeom prst="rect">
              <a:avLst/>
            </a:prstGeom>
            <a:solidFill>
              <a:srgbClr val="4F81BD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-7688461" y="1268016"/>
            <a:ext cx="16212964" cy="8271123"/>
            <a:chOff x="0" y="0"/>
            <a:chExt cx="14525" cy="7409"/>
          </a:xfrm>
        </p:grpSpPr>
        <p:sp>
          <p:nvSpPr>
            <p:cNvPr id="37896" name="AutoShape 8"/>
            <p:cNvSpPr>
              <a:spLocks/>
            </p:cNvSpPr>
            <p:nvPr/>
          </p:nvSpPr>
          <p:spPr bwMode="auto">
            <a:xfrm rot="10800000">
              <a:off x="7432" y="0"/>
              <a:ext cx="7093" cy="3544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21585" y="9"/>
                  </a:moveTo>
                  <a:lnTo>
                    <a:pt x="21600" y="0"/>
                  </a:lnTo>
                  <a:lnTo>
                    <a:pt x="21585" y="9"/>
                  </a:lnTo>
                  <a:close/>
                  <a:moveTo>
                    <a:pt x="21579" y="13"/>
                  </a:moveTo>
                  <a:lnTo>
                    <a:pt x="21580" y="12"/>
                  </a:lnTo>
                  <a:lnTo>
                    <a:pt x="21579" y="12"/>
                  </a:lnTo>
                  <a:close/>
                  <a:moveTo>
                    <a:pt x="21519" y="48"/>
                  </a:moveTo>
                  <a:lnTo>
                    <a:pt x="21556" y="27"/>
                  </a:lnTo>
                  <a:lnTo>
                    <a:pt x="21557" y="26"/>
                  </a:lnTo>
                  <a:close/>
                  <a:moveTo>
                    <a:pt x="17464" y="21600"/>
                  </a:moveTo>
                  <a:lnTo>
                    <a:pt x="19115" y="12950"/>
                  </a:lnTo>
                  <a:lnTo>
                    <a:pt x="18108" y="12950"/>
                  </a:lnTo>
                  <a:lnTo>
                    <a:pt x="15785" y="21600"/>
                  </a:lnTo>
                  <a:lnTo>
                    <a:pt x="13874" y="21600"/>
                  </a:lnTo>
                  <a:lnTo>
                    <a:pt x="16659" y="13798"/>
                  </a:lnTo>
                  <a:cubicBezTo>
                    <a:pt x="16662" y="12474"/>
                    <a:pt x="16665" y="11150"/>
                    <a:pt x="16668" y="9826"/>
                  </a:cubicBezTo>
                  <a:lnTo>
                    <a:pt x="16679" y="9805"/>
                  </a:lnTo>
                  <a:lnTo>
                    <a:pt x="10773" y="9805"/>
                  </a:lnTo>
                  <a:lnTo>
                    <a:pt x="0" y="19561"/>
                  </a:lnTo>
                  <a:lnTo>
                    <a:pt x="34" y="15318"/>
                  </a:lnTo>
                  <a:lnTo>
                    <a:pt x="14571" y="4993"/>
                  </a:lnTo>
                  <a:lnTo>
                    <a:pt x="13237" y="4993"/>
                  </a:lnTo>
                  <a:lnTo>
                    <a:pt x="7151" y="8626"/>
                  </a:lnTo>
                  <a:lnTo>
                    <a:pt x="6295" y="8626"/>
                  </a:lnTo>
                  <a:lnTo>
                    <a:pt x="0" y="12174"/>
                  </a:lnTo>
                  <a:lnTo>
                    <a:pt x="0" y="5767"/>
                  </a:lnTo>
                  <a:lnTo>
                    <a:pt x="21579" y="6"/>
                  </a:lnTo>
                  <a:lnTo>
                    <a:pt x="21585" y="0"/>
                  </a:lnTo>
                  <a:lnTo>
                    <a:pt x="21583" y="4"/>
                  </a:lnTo>
                  <a:lnTo>
                    <a:pt x="21584" y="4"/>
                  </a:lnTo>
                  <a:lnTo>
                    <a:pt x="21585" y="0"/>
                  </a:lnTo>
                  <a:cubicBezTo>
                    <a:pt x="21585" y="0"/>
                    <a:pt x="21585" y="0"/>
                    <a:pt x="21585" y="0"/>
                  </a:cubicBezTo>
                  <a:lnTo>
                    <a:pt x="21585" y="1"/>
                  </a:lnTo>
                  <a:lnTo>
                    <a:pt x="21586" y="0"/>
                  </a:lnTo>
                  <a:lnTo>
                    <a:pt x="21585" y="2"/>
                  </a:lnTo>
                  <a:lnTo>
                    <a:pt x="21585" y="4"/>
                  </a:lnTo>
                  <a:lnTo>
                    <a:pt x="21600" y="0"/>
                  </a:lnTo>
                  <a:lnTo>
                    <a:pt x="20976" y="4993"/>
                  </a:lnTo>
                  <a:lnTo>
                    <a:pt x="20962" y="4993"/>
                  </a:lnTo>
                  <a:lnTo>
                    <a:pt x="20089" y="12742"/>
                  </a:lnTo>
                  <a:lnTo>
                    <a:pt x="19049" y="21517"/>
                  </a:lnTo>
                  <a:close/>
                  <a:moveTo>
                    <a:pt x="17464" y="21600"/>
                  </a:moveTo>
                </a:path>
              </a:pathLst>
            </a:custGeom>
            <a:solidFill>
              <a:srgbClr val="C0504D">
                <a:alpha val="49803"/>
              </a:srgbClr>
            </a:solidFill>
            <a:ln w="25400" cap="flat">
              <a:noFill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897" name="Rectangle 9"/>
            <p:cNvSpPr>
              <a:spLocks/>
            </p:cNvSpPr>
            <p:nvPr/>
          </p:nvSpPr>
          <p:spPr bwMode="auto">
            <a:xfrm>
              <a:off x="0" y="5354"/>
              <a:ext cx="4218" cy="2055"/>
            </a:xfrm>
            <a:prstGeom prst="rect">
              <a:avLst/>
            </a:prstGeom>
            <a:solidFill>
              <a:srgbClr val="4F81BD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37899" name="Rectangle 1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ja-JP"/>
              <a:t>System Architecture</a:t>
            </a:r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8478739" y="6494115"/>
            <a:ext cx="207615" cy="22324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4291" tIns="32146" rIns="64291" bIns="32146" anchor="ctr">
            <a:prstTxWarp prst="textNoShape">
              <a:avLst/>
            </a:prstTxWarp>
          </a:bodyPr>
          <a:lstStyle/>
          <a:p>
            <a:pPr algn="r"/>
            <a:fld id="{214C5BAF-F36A-F343-B5F4-ECD4DAC23B04}" type="slidenum">
              <a:rPr lang="en-US" altLang="ja-JP" sz="1100">
                <a:solidFill>
                  <a:srgbClr val="FFFFFF"/>
                </a:solidFill>
                <a:latin typeface="Calibri" pitchFamily="-102" charset="0"/>
                <a:ea typeface="Calibri" pitchFamily="-102" charset="0"/>
                <a:cs typeface="Calibri" pitchFamily="-102" charset="0"/>
                <a:sym typeface="Calibri" pitchFamily="-102" charset="0"/>
              </a:rPr>
              <a:pPr algn="r"/>
              <a:t>11</a:t>
            </a:fld>
            <a:endParaRPr lang="en-US" altLang="ja-JP" sz="1100" dirty="0">
              <a:solidFill>
                <a:srgbClr val="FFFFFF"/>
              </a:solidFill>
              <a:latin typeface="Calibri" pitchFamily="-102" charset="0"/>
              <a:ea typeface="Calibri" pitchFamily="-102" charset="0"/>
              <a:cs typeface="Calibri" pitchFamily="-102" charset="0"/>
              <a:sym typeface="Calibri" pitchFamily="-102" charset="0"/>
            </a:endParaRPr>
          </a:p>
        </p:txBody>
      </p:sp>
      <p:sp>
        <p:nvSpPr>
          <p:cNvPr id="37901" name="Oval 13"/>
          <p:cNvSpPr>
            <a:spLocks/>
          </p:cNvSpPr>
          <p:nvPr/>
        </p:nvSpPr>
        <p:spPr bwMode="auto">
          <a:xfrm>
            <a:off x="4806404" y="1849562"/>
            <a:ext cx="2638723" cy="3291706"/>
          </a:xfrm>
          <a:prstGeom prst="ellipse">
            <a:avLst/>
          </a:prstGeom>
          <a:noFill/>
          <a:ln w="38100" cap="flat">
            <a:solidFill>
              <a:srgbClr val="F79646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322585" y="4855518"/>
            <a:ext cx="579313" cy="655216"/>
            <a:chOff x="0" y="0"/>
            <a:chExt cx="519" cy="586"/>
          </a:xfrm>
        </p:grpSpPr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0" y="330"/>
              <a:ext cx="519" cy="256"/>
              <a:chOff x="0" y="0"/>
              <a:chExt cx="519" cy="256"/>
            </a:xfrm>
          </p:grpSpPr>
          <p:sp>
            <p:nvSpPr>
              <p:cNvPr id="37902" name="AutoShape 14"/>
              <p:cNvSpPr>
                <a:spLocks/>
              </p:cNvSpPr>
              <p:nvPr/>
            </p:nvSpPr>
            <p:spPr bwMode="auto">
              <a:xfrm>
                <a:off x="0" y="0"/>
                <a:ext cx="519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670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8930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03" name="AutoShape 15"/>
              <p:cNvSpPr>
                <a:spLocks/>
              </p:cNvSpPr>
              <p:nvPr/>
            </p:nvSpPr>
            <p:spPr bwMode="auto">
              <a:xfrm>
                <a:off x="454" y="0"/>
                <a:ext cx="65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04" name="AutoShape 16"/>
              <p:cNvSpPr>
                <a:spLocks/>
              </p:cNvSpPr>
              <p:nvPr/>
            </p:nvSpPr>
            <p:spPr bwMode="auto">
              <a:xfrm>
                <a:off x="0" y="0"/>
                <a:ext cx="519" cy="64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670" y="0"/>
                    </a:lnTo>
                    <a:lnTo>
                      <a:pt x="21600" y="0"/>
                    </a:lnTo>
                    <a:lnTo>
                      <a:pt x="1893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05" name="AutoShape 17"/>
              <p:cNvSpPr>
                <a:spLocks/>
              </p:cNvSpPr>
              <p:nvPr/>
            </p:nvSpPr>
            <p:spPr bwMode="auto">
              <a:xfrm>
                <a:off x="0" y="0"/>
                <a:ext cx="519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670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8930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8930" y="5400"/>
                    </a:lnTo>
                    <a:lnTo>
                      <a:pt x="21600" y="0"/>
                    </a:lnTo>
                    <a:moveTo>
                      <a:pt x="18930" y="5400"/>
                    </a:moveTo>
                    <a:lnTo>
                      <a:pt x="18930" y="216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71" y="122"/>
              <a:ext cx="376" cy="257"/>
              <a:chOff x="0" y="0"/>
              <a:chExt cx="376" cy="256"/>
            </a:xfrm>
          </p:grpSpPr>
          <p:sp>
            <p:nvSpPr>
              <p:cNvPr id="37907" name="AutoShape 19"/>
              <p:cNvSpPr>
                <a:spLocks/>
              </p:cNvSpPr>
              <p:nvPr/>
            </p:nvSpPr>
            <p:spPr bwMode="auto">
              <a:xfrm>
                <a:off x="0" y="0"/>
                <a:ext cx="376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  <a:moveTo>
                      <a:pt x="0" y="2700"/>
                    </a:moveTo>
                  </a:path>
                </a:pathLst>
              </a:custGeom>
              <a:solidFill>
                <a:srgbClr val="262626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08" name="AutoShape 20"/>
              <p:cNvSpPr>
                <a:spLocks/>
              </p:cNvSpPr>
              <p:nvPr/>
            </p:nvSpPr>
            <p:spPr bwMode="auto">
              <a:xfrm>
                <a:off x="0" y="0"/>
                <a:ext cx="376" cy="64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FFFFFF">
                  <a:alpha val="39999"/>
                </a:srgbClr>
              </a:solidFill>
              <a:ln w="9525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09" name="AutoShape 21"/>
              <p:cNvSpPr>
                <a:spLocks/>
              </p:cNvSpPr>
              <p:nvPr/>
            </p:nvSpPr>
            <p:spPr bwMode="auto">
              <a:xfrm>
                <a:off x="0" y="0"/>
                <a:ext cx="376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25" y="78"/>
              <a:ext cx="469" cy="128"/>
              <a:chOff x="0" y="0"/>
              <a:chExt cx="468" cy="128"/>
            </a:xfrm>
          </p:grpSpPr>
          <p:sp>
            <p:nvSpPr>
              <p:cNvPr id="37911" name="AutoShape 23"/>
              <p:cNvSpPr>
                <a:spLocks/>
              </p:cNvSpPr>
              <p:nvPr/>
            </p:nvSpPr>
            <p:spPr bwMode="auto">
              <a:xfrm>
                <a:off x="0" y="0"/>
                <a:ext cx="467" cy="128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rgbClr val="F79646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12" name="AutoShape 24"/>
              <p:cNvSpPr>
                <a:spLocks/>
              </p:cNvSpPr>
              <p:nvPr/>
            </p:nvSpPr>
            <p:spPr bwMode="auto">
              <a:xfrm>
                <a:off x="436" y="0"/>
                <a:ext cx="32" cy="128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13" name="AutoShape 25"/>
              <p:cNvSpPr>
                <a:spLocks/>
              </p:cNvSpPr>
              <p:nvPr/>
            </p:nvSpPr>
            <p:spPr bwMode="auto">
              <a:xfrm>
                <a:off x="0" y="0"/>
                <a:ext cx="467" cy="3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1483" y="0"/>
                    </a:lnTo>
                    <a:lnTo>
                      <a:pt x="21600" y="0"/>
                    </a:lnTo>
                    <a:lnTo>
                      <a:pt x="20117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14" name="AutoShape 26"/>
              <p:cNvSpPr>
                <a:spLocks/>
              </p:cNvSpPr>
              <p:nvPr/>
            </p:nvSpPr>
            <p:spPr bwMode="auto">
              <a:xfrm>
                <a:off x="0" y="0"/>
                <a:ext cx="467" cy="128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20117" y="5400"/>
                    </a:lnTo>
                    <a:lnTo>
                      <a:pt x="21600" y="0"/>
                    </a:lnTo>
                    <a:moveTo>
                      <a:pt x="20117" y="5400"/>
                    </a:moveTo>
                    <a:lnTo>
                      <a:pt x="20117" y="216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25" y="0"/>
              <a:ext cx="467" cy="122"/>
              <a:chOff x="0" y="0"/>
              <a:chExt cx="466" cy="122"/>
            </a:xfrm>
          </p:grpSpPr>
          <p:sp>
            <p:nvSpPr>
              <p:cNvPr id="37916" name="AutoShape 28"/>
              <p:cNvSpPr>
                <a:spLocks/>
              </p:cNvSpPr>
              <p:nvPr/>
            </p:nvSpPr>
            <p:spPr bwMode="auto">
              <a:xfrm>
                <a:off x="0" y="0"/>
                <a:ext cx="466" cy="12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12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88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17" name="AutoShape 29"/>
              <p:cNvSpPr>
                <a:spLocks/>
              </p:cNvSpPr>
              <p:nvPr/>
            </p:nvSpPr>
            <p:spPr bwMode="auto">
              <a:xfrm>
                <a:off x="436" y="0"/>
                <a:ext cx="30" cy="12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18" name="AutoShape 30"/>
              <p:cNvSpPr>
                <a:spLocks/>
              </p:cNvSpPr>
              <p:nvPr/>
            </p:nvSpPr>
            <p:spPr bwMode="auto">
              <a:xfrm>
                <a:off x="0" y="0"/>
                <a:ext cx="466" cy="30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1412" y="0"/>
                    </a:lnTo>
                    <a:lnTo>
                      <a:pt x="21600" y="0"/>
                    </a:lnTo>
                    <a:lnTo>
                      <a:pt x="20188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19" name="AutoShape 31"/>
              <p:cNvSpPr>
                <a:spLocks/>
              </p:cNvSpPr>
              <p:nvPr/>
            </p:nvSpPr>
            <p:spPr bwMode="auto">
              <a:xfrm>
                <a:off x="0" y="0"/>
                <a:ext cx="466" cy="12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12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88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20188" y="5400"/>
                    </a:lnTo>
                    <a:lnTo>
                      <a:pt x="21600" y="0"/>
                    </a:lnTo>
                    <a:moveTo>
                      <a:pt x="20188" y="5400"/>
                    </a:moveTo>
                    <a:lnTo>
                      <a:pt x="20188" y="216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</p:grpSp>
      <p:grpSp>
        <p:nvGrpSpPr>
          <p:cNvPr id="10" name="Group 53"/>
          <p:cNvGrpSpPr>
            <a:grpSpLocks/>
          </p:cNvGrpSpPr>
          <p:nvPr/>
        </p:nvGrpSpPr>
        <p:grpSpPr bwMode="auto">
          <a:xfrm>
            <a:off x="8235405" y="4855518"/>
            <a:ext cx="579314" cy="655216"/>
            <a:chOff x="0" y="0"/>
            <a:chExt cx="519" cy="586"/>
          </a:xfrm>
        </p:grpSpPr>
        <p:grpSp>
          <p:nvGrpSpPr>
            <p:cNvPr id="11" name="Group 38"/>
            <p:cNvGrpSpPr>
              <a:grpSpLocks/>
            </p:cNvGrpSpPr>
            <p:nvPr/>
          </p:nvGrpSpPr>
          <p:grpSpPr bwMode="auto">
            <a:xfrm>
              <a:off x="0" y="330"/>
              <a:ext cx="519" cy="256"/>
              <a:chOff x="0" y="0"/>
              <a:chExt cx="519" cy="256"/>
            </a:xfrm>
          </p:grpSpPr>
          <p:sp>
            <p:nvSpPr>
              <p:cNvPr id="37922" name="AutoShape 34"/>
              <p:cNvSpPr>
                <a:spLocks/>
              </p:cNvSpPr>
              <p:nvPr/>
            </p:nvSpPr>
            <p:spPr bwMode="auto">
              <a:xfrm>
                <a:off x="0" y="0"/>
                <a:ext cx="519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670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8930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23" name="AutoShape 35"/>
              <p:cNvSpPr>
                <a:spLocks/>
              </p:cNvSpPr>
              <p:nvPr/>
            </p:nvSpPr>
            <p:spPr bwMode="auto">
              <a:xfrm>
                <a:off x="454" y="0"/>
                <a:ext cx="65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24" name="AutoShape 36"/>
              <p:cNvSpPr>
                <a:spLocks/>
              </p:cNvSpPr>
              <p:nvPr/>
            </p:nvSpPr>
            <p:spPr bwMode="auto">
              <a:xfrm>
                <a:off x="0" y="0"/>
                <a:ext cx="519" cy="64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2670" y="0"/>
                    </a:lnTo>
                    <a:lnTo>
                      <a:pt x="21600" y="0"/>
                    </a:lnTo>
                    <a:lnTo>
                      <a:pt x="18930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25" name="AutoShape 37"/>
              <p:cNvSpPr>
                <a:spLocks/>
              </p:cNvSpPr>
              <p:nvPr/>
            </p:nvSpPr>
            <p:spPr bwMode="auto">
              <a:xfrm>
                <a:off x="0" y="0"/>
                <a:ext cx="519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670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18930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18930" y="5400"/>
                    </a:lnTo>
                    <a:lnTo>
                      <a:pt x="21600" y="0"/>
                    </a:lnTo>
                    <a:moveTo>
                      <a:pt x="18930" y="5400"/>
                    </a:moveTo>
                    <a:lnTo>
                      <a:pt x="18930" y="216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2" name="Group 42"/>
            <p:cNvGrpSpPr>
              <a:grpSpLocks/>
            </p:cNvGrpSpPr>
            <p:nvPr/>
          </p:nvGrpSpPr>
          <p:grpSpPr bwMode="auto">
            <a:xfrm>
              <a:off x="71" y="122"/>
              <a:ext cx="376" cy="257"/>
              <a:chOff x="0" y="0"/>
              <a:chExt cx="376" cy="256"/>
            </a:xfrm>
          </p:grpSpPr>
          <p:sp>
            <p:nvSpPr>
              <p:cNvPr id="37927" name="AutoShape 39"/>
              <p:cNvSpPr>
                <a:spLocks/>
              </p:cNvSpPr>
              <p:nvPr/>
            </p:nvSpPr>
            <p:spPr bwMode="auto">
              <a:xfrm>
                <a:off x="0" y="0"/>
                <a:ext cx="376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700"/>
                    </a:move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close/>
                    <a:moveTo>
                      <a:pt x="0" y="2700"/>
                    </a:moveTo>
                  </a:path>
                </a:pathLst>
              </a:custGeom>
              <a:solidFill>
                <a:srgbClr val="262626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28" name="AutoShape 40"/>
              <p:cNvSpPr>
                <a:spLocks/>
              </p:cNvSpPr>
              <p:nvPr/>
            </p:nvSpPr>
            <p:spPr bwMode="auto">
              <a:xfrm>
                <a:off x="0" y="0"/>
                <a:ext cx="376" cy="64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0" y="10800"/>
                    </a:moveTo>
                  </a:path>
                </a:pathLst>
              </a:custGeom>
              <a:solidFill>
                <a:srgbClr val="FFFFFF">
                  <a:alpha val="39999"/>
                </a:srgbClr>
              </a:solidFill>
              <a:ln w="9525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29" name="AutoShape 41"/>
              <p:cNvSpPr>
                <a:spLocks/>
              </p:cNvSpPr>
              <p:nvPr/>
            </p:nvSpPr>
            <p:spPr bwMode="auto">
              <a:xfrm>
                <a:off x="0" y="0"/>
                <a:ext cx="376" cy="256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21600" y="2700"/>
                    </a:moveTo>
                    <a:cubicBezTo>
                      <a:pt x="21600" y="4191"/>
                      <a:pt x="16765" y="5400"/>
                      <a:pt x="10800" y="5400"/>
                    </a:cubicBezTo>
                    <a:cubicBezTo>
                      <a:pt x="4835" y="5400"/>
                      <a:pt x="0" y="4191"/>
                      <a:pt x="0" y="2700"/>
                    </a:cubicBezTo>
                    <a:cubicBezTo>
                      <a:pt x="0" y="1209"/>
                      <a:pt x="4835" y="0"/>
                      <a:pt x="10800" y="0"/>
                    </a:cubicBezTo>
                    <a:cubicBezTo>
                      <a:pt x="16765" y="0"/>
                      <a:pt x="21600" y="1209"/>
                      <a:pt x="21600" y="2700"/>
                    </a:cubicBezTo>
                    <a:lnTo>
                      <a:pt x="21600" y="18900"/>
                    </a:lnTo>
                    <a:cubicBezTo>
                      <a:pt x="21600" y="20391"/>
                      <a:pt x="16765" y="21600"/>
                      <a:pt x="10800" y="21600"/>
                    </a:cubicBezTo>
                    <a:cubicBezTo>
                      <a:pt x="4835" y="21600"/>
                      <a:pt x="0" y="20391"/>
                      <a:pt x="0" y="18900"/>
                    </a:cubicBezTo>
                    <a:lnTo>
                      <a:pt x="0" y="27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3" name="Group 47"/>
            <p:cNvGrpSpPr>
              <a:grpSpLocks/>
            </p:cNvGrpSpPr>
            <p:nvPr/>
          </p:nvGrpSpPr>
          <p:grpSpPr bwMode="auto">
            <a:xfrm>
              <a:off x="25" y="78"/>
              <a:ext cx="468" cy="128"/>
              <a:chOff x="0" y="0"/>
              <a:chExt cx="467" cy="128"/>
            </a:xfrm>
          </p:grpSpPr>
          <p:sp>
            <p:nvSpPr>
              <p:cNvPr id="37931" name="AutoShape 43"/>
              <p:cNvSpPr>
                <a:spLocks/>
              </p:cNvSpPr>
              <p:nvPr/>
            </p:nvSpPr>
            <p:spPr bwMode="auto">
              <a:xfrm>
                <a:off x="0" y="0"/>
                <a:ext cx="467" cy="128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rgbClr val="F79646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32" name="AutoShape 44"/>
              <p:cNvSpPr>
                <a:spLocks/>
              </p:cNvSpPr>
              <p:nvPr/>
            </p:nvSpPr>
            <p:spPr bwMode="auto">
              <a:xfrm>
                <a:off x="435" y="0"/>
                <a:ext cx="32" cy="128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33" name="AutoShape 45"/>
              <p:cNvSpPr>
                <a:spLocks/>
              </p:cNvSpPr>
              <p:nvPr/>
            </p:nvSpPr>
            <p:spPr bwMode="auto">
              <a:xfrm>
                <a:off x="0" y="0"/>
                <a:ext cx="467" cy="3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1483" y="0"/>
                    </a:lnTo>
                    <a:lnTo>
                      <a:pt x="21600" y="0"/>
                    </a:lnTo>
                    <a:lnTo>
                      <a:pt x="20117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34" name="AutoShape 46"/>
              <p:cNvSpPr>
                <a:spLocks/>
              </p:cNvSpPr>
              <p:nvPr/>
            </p:nvSpPr>
            <p:spPr bwMode="auto">
              <a:xfrm>
                <a:off x="0" y="0"/>
                <a:ext cx="467" cy="128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83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17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20117" y="5400"/>
                    </a:lnTo>
                    <a:lnTo>
                      <a:pt x="21600" y="0"/>
                    </a:lnTo>
                    <a:moveTo>
                      <a:pt x="20117" y="5400"/>
                    </a:moveTo>
                    <a:lnTo>
                      <a:pt x="20117" y="216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4" name="Group 52"/>
            <p:cNvGrpSpPr>
              <a:grpSpLocks/>
            </p:cNvGrpSpPr>
            <p:nvPr/>
          </p:nvGrpSpPr>
          <p:grpSpPr bwMode="auto">
            <a:xfrm>
              <a:off x="25" y="0"/>
              <a:ext cx="467" cy="122"/>
              <a:chOff x="0" y="0"/>
              <a:chExt cx="466" cy="122"/>
            </a:xfrm>
          </p:grpSpPr>
          <p:sp>
            <p:nvSpPr>
              <p:cNvPr id="37936" name="AutoShape 48"/>
              <p:cNvSpPr>
                <a:spLocks/>
              </p:cNvSpPr>
              <p:nvPr/>
            </p:nvSpPr>
            <p:spPr bwMode="auto">
              <a:xfrm>
                <a:off x="0" y="0"/>
                <a:ext cx="466" cy="12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12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88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/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37" name="AutoShape 49"/>
              <p:cNvSpPr>
                <a:spLocks/>
              </p:cNvSpPr>
              <p:nvPr/>
            </p:nvSpPr>
            <p:spPr bwMode="auto">
              <a:xfrm>
                <a:off x="436" y="0"/>
                <a:ext cx="30" cy="12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21600" y="0"/>
                    </a:lnTo>
                    <a:lnTo>
                      <a:pt x="21600" y="162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</a:path>
                </a:pathLst>
              </a:custGeom>
              <a:solidFill>
                <a:schemeClr val="accent1">
                  <a:alpha val="20000"/>
                </a:scheme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38" name="AutoShape 50"/>
              <p:cNvSpPr>
                <a:spLocks/>
              </p:cNvSpPr>
              <p:nvPr/>
            </p:nvSpPr>
            <p:spPr bwMode="auto">
              <a:xfrm>
                <a:off x="0" y="0"/>
                <a:ext cx="466" cy="30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lnTo>
                      <a:pt x="1412" y="0"/>
                    </a:lnTo>
                    <a:lnTo>
                      <a:pt x="21600" y="0"/>
                    </a:lnTo>
                    <a:lnTo>
                      <a:pt x="20188" y="21600"/>
                    </a:ln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25400" cap="flat">
                <a:noFill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37939" name="AutoShape 51"/>
              <p:cNvSpPr>
                <a:spLocks/>
              </p:cNvSpPr>
              <p:nvPr/>
            </p:nvSpPr>
            <p:spPr bwMode="auto">
              <a:xfrm>
                <a:off x="0" y="0"/>
                <a:ext cx="466" cy="122"/>
              </a:xfrm>
              <a:custGeom>
                <a:avLst/>
                <a:gdLst>
                  <a:gd name="T0" fmla="*/ 10800 w 21600"/>
                  <a:gd name="T1" fmla="*/ 10800 h 21600"/>
                </a:gdLst>
                <a:ahLst/>
                <a:cxnLst>
                  <a:cxn ang="0">
                    <a:pos x="T0" y="T1"/>
                  </a:cxn>
                </a:cxnLst>
                <a:rect l="0" t="0" r="r" b="b"/>
                <a:pathLst>
                  <a:path w="21600" h="21600">
                    <a:moveTo>
                      <a:pt x="0" y="5400"/>
                    </a:moveTo>
                    <a:lnTo>
                      <a:pt x="1412" y="0"/>
                    </a:lnTo>
                    <a:lnTo>
                      <a:pt x="21600" y="0"/>
                    </a:lnTo>
                    <a:lnTo>
                      <a:pt x="21600" y="16200"/>
                    </a:lnTo>
                    <a:lnTo>
                      <a:pt x="20188" y="21600"/>
                    </a:lnTo>
                    <a:lnTo>
                      <a:pt x="0" y="21600"/>
                    </a:lnTo>
                    <a:close/>
                    <a:moveTo>
                      <a:pt x="0" y="5400"/>
                    </a:moveTo>
                    <a:lnTo>
                      <a:pt x="20188" y="5400"/>
                    </a:lnTo>
                    <a:lnTo>
                      <a:pt x="21600" y="0"/>
                    </a:lnTo>
                    <a:moveTo>
                      <a:pt x="20188" y="5400"/>
                    </a:moveTo>
                    <a:lnTo>
                      <a:pt x="20188" y="21600"/>
                    </a:lnTo>
                  </a:path>
                </a:pathLst>
              </a:custGeom>
              <a:noFill/>
              <a:ln w="25400" cap="flat">
                <a:solidFill>
                  <a:srgbClr val="7F7F7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0" tIns="0" rIns="0" bIns="0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</p:grpSp>
      <p:sp>
        <p:nvSpPr>
          <p:cNvPr id="37942" name="Rectangle 54"/>
          <p:cNvSpPr>
            <a:spLocks/>
          </p:cNvSpPr>
          <p:nvPr/>
        </p:nvSpPr>
        <p:spPr bwMode="auto">
          <a:xfrm>
            <a:off x="2411016" y="2707928"/>
            <a:ext cx="2169914" cy="719956"/>
          </a:xfrm>
          <a:prstGeom prst="rect">
            <a:avLst/>
          </a:prstGeom>
          <a:solidFill>
            <a:srgbClr val="4F81BD"/>
          </a:solidFill>
          <a:ln w="25400" cap="flat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altLang="ja-JP" sz="3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-102" charset="0"/>
                <a:ea typeface="Calibri" pitchFamily="-102" charset="0"/>
                <a:cs typeface="Calibri" pitchFamily="-102" charset="0"/>
                <a:sym typeface="Calibri" pitchFamily="-102" charset="0"/>
              </a:rPr>
              <a:t>Obstacle</a:t>
            </a:r>
          </a:p>
        </p:txBody>
      </p:sp>
      <p:grpSp>
        <p:nvGrpSpPr>
          <p:cNvPr id="15" name="Group 57"/>
          <p:cNvGrpSpPr>
            <a:grpSpLocks/>
          </p:cNvGrpSpPr>
          <p:nvPr/>
        </p:nvGrpSpPr>
        <p:grpSpPr bwMode="auto">
          <a:xfrm>
            <a:off x="3130972" y="3720332"/>
            <a:ext cx="570383" cy="1135186"/>
            <a:chOff x="0" y="0"/>
            <a:chExt cx="510" cy="1017"/>
          </a:xfrm>
        </p:grpSpPr>
        <p:sp>
          <p:nvSpPr>
            <p:cNvPr id="37943" name="Oval 55"/>
            <p:cNvSpPr>
              <a:spLocks/>
            </p:cNvSpPr>
            <p:nvPr/>
          </p:nvSpPr>
          <p:spPr bwMode="auto">
            <a:xfrm>
              <a:off x="148" y="0"/>
              <a:ext cx="214" cy="214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44" name="AutoShape 56"/>
            <p:cNvSpPr>
              <a:spLocks/>
            </p:cNvSpPr>
            <p:nvPr/>
          </p:nvSpPr>
          <p:spPr bwMode="auto">
            <a:xfrm>
              <a:off x="0" y="232"/>
              <a:ext cx="510" cy="785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1783" y="8"/>
                  </a:lnTo>
                  <a:cubicBezTo>
                    <a:pt x="1822" y="1"/>
                    <a:pt x="1863" y="0"/>
                    <a:pt x="1904" y="0"/>
                  </a:cubicBezTo>
                  <a:lnTo>
                    <a:pt x="4500" y="0"/>
                  </a:lnTo>
                  <a:lnTo>
                    <a:pt x="17169" y="0"/>
                  </a:lnTo>
                  <a:lnTo>
                    <a:pt x="19696" y="0"/>
                  </a:lnTo>
                  <a:lnTo>
                    <a:pt x="19817" y="8"/>
                  </a:lnTo>
                  <a:cubicBezTo>
                    <a:pt x="19857" y="1"/>
                    <a:pt x="19898" y="0"/>
                    <a:pt x="19938" y="0"/>
                  </a:cubicBezTo>
                  <a:cubicBezTo>
                    <a:pt x="20856" y="0"/>
                    <a:pt x="21600" y="485"/>
                    <a:pt x="21600" y="1082"/>
                  </a:cubicBezTo>
                  <a:lnTo>
                    <a:pt x="21600" y="1240"/>
                  </a:lnTo>
                  <a:cubicBezTo>
                    <a:pt x="21600" y="1240"/>
                    <a:pt x="21600" y="1240"/>
                    <a:pt x="21600" y="1240"/>
                  </a:cubicBezTo>
                  <a:lnTo>
                    <a:pt x="21600" y="9695"/>
                  </a:lnTo>
                  <a:cubicBezTo>
                    <a:pt x="21600" y="10293"/>
                    <a:pt x="20856" y="10778"/>
                    <a:pt x="19938" y="10778"/>
                  </a:cubicBezTo>
                  <a:cubicBezTo>
                    <a:pt x="19021" y="10778"/>
                    <a:pt x="18277" y="10293"/>
                    <a:pt x="18277" y="9695"/>
                  </a:cubicBezTo>
                  <a:lnTo>
                    <a:pt x="18277" y="2480"/>
                  </a:lnTo>
                  <a:lnTo>
                    <a:pt x="17169" y="2480"/>
                  </a:lnTo>
                  <a:lnTo>
                    <a:pt x="17169" y="8909"/>
                  </a:lnTo>
                  <a:cubicBezTo>
                    <a:pt x="17169" y="8909"/>
                    <a:pt x="17169" y="8909"/>
                    <a:pt x="17169" y="8909"/>
                  </a:cubicBezTo>
                  <a:cubicBezTo>
                    <a:pt x="17169" y="12531"/>
                    <a:pt x="17169" y="16154"/>
                    <a:pt x="17169" y="19776"/>
                  </a:cubicBezTo>
                  <a:cubicBezTo>
                    <a:pt x="17169" y="20760"/>
                    <a:pt x="15945" y="21557"/>
                    <a:pt x="14434" y="21557"/>
                  </a:cubicBezTo>
                  <a:cubicBezTo>
                    <a:pt x="12924" y="21557"/>
                    <a:pt x="11700" y="20760"/>
                    <a:pt x="11700" y="19776"/>
                  </a:cubicBezTo>
                  <a:lnTo>
                    <a:pt x="11700" y="10778"/>
                  </a:lnTo>
                  <a:lnTo>
                    <a:pt x="9969" y="10778"/>
                  </a:lnTo>
                  <a:cubicBezTo>
                    <a:pt x="9969" y="13791"/>
                    <a:pt x="9969" y="16805"/>
                    <a:pt x="9969" y="19819"/>
                  </a:cubicBezTo>
                  <a:cubicBezTo>
                    <a:pt x="9969" y="20802"/>
                    <a:pt x="8745" y="21600"/>
                    <a:pt x="7234" y="21600"/>
                  </a:cubicBezTo>
                  <a:cubicBezTo>
                    <a:pt x="5724" y="21600"/>
                    <a:pt x="4500" y="20802"/>
                    <a:pt x="4500" y="19819"/>
                  </a:cubicBezTo>
                  <a:lnTo>
                    <a:pt x="4500" y="8951"/>
                  </a:lnTo>
                  <a:lnTo>
                    <a:pt x="4500" y="2480"/>
                  </a:lnTo>
                  <a:lnTo>
                    <a:pt x="3323" y="2480"/>
                  </a:lnTo>
                  <a:lnTo>
                    <a:pt x="3323" y="9695"/>
                  </a:lnTo>
                  <a:cubicBezTo>
                    <a:pt x="3323" y="10293"/>
                    <a:pt x="2579" y="10778"/>
                    <a:pt x="1662" y="10778"/>
                  </a:cubicBezTo>
                  <a:cubicBezTo>
                    <a:pt x="744" y="10778"/>
                    <a:pt x="0" y="10293"/>
                    <a:pt x="0" y="9695"/>
                  </a:cubicBezTo>
                  <a:lnTo>
                    <a:pt x="0" y="1240"/>
                  </a:lnTo>
                  <a:lnTo>
                    <a:pt x="0" y="1082"/>
                  </a:lnTo>
                  <a:cubicBezTo>
                    <a:pt x="0" y="485"/>
                    <a:pt x="744" y="0"/>
                    <a:pt x="1662" y="0"/>
                  </a:cubicBezTo>
                  <a:close/>
                  <a:moveTo>
                    <a:pt x="1662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5435948" y="1572742"/>
            <a:ext cx="570384" cy="1135186"/>
            <a:chOff x="0" y="0"/>
            <a:chExt cx="510" cy="1017"/>
          </a:xfrm>
        </p:grpSpPr>
        <p:sp>
          <p:nvSpPr>
            <p:cNvPr id="37946" name="Oval 58"/>
            <p:cNvSpPr>
              <a:spLocks/>
            </p:cNvSpPr>
            <p:nvPr/>
          </p:nvSpPr>
          <p:spPr bwMode="auto">
            <a:xfrm>
              <a:off x="148" y="0"/>
              <a:ext cx="214" cy="214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47" name="AutoShape 59"/>
            <p:cNvSpPr>
              <a:spLocks/>
            </p:cNvSpPr>
            <p:nvPr/>
          </p:nvSpPr>
          <p:spPr bwMode="auto">
            <a:xfrm>
              <a:off x="0" y="232"/>
              <a:ext cx="510" cy="785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1783" y="8"/>
                  </a:lnTo>
                  <a:cubicBezTo>
                    <a:pt x="1822" y="1"/>
                    <a:pt x="1863" y="0"/>
                    <a:pt x="1904" y="0"/>
                  </a:cubicBezTo>
                  <a:lnTo>
                    <a:pt x="4500" y="0"/>
                  </a:lnTo>
                  <a:lnTo>
                    <a:pt x="17169" y="0"/>
                  </a:lnTo>
                  <a:lnTo>
                    <a:pt x="19696" y="0"/>
                  </a:lnTo>
                  <a:lnTo>
                    <a:pt x="19817" y="8"/>
                  </a:lnTo>
                  <a:cubicBezTo>
                    <a:pt x="19857" y="1"/>
                    <a:pt x="19898" y="0"/>
                    <a:pt x="19938" y="0"/>
                  </a:cubicBezTo>
                  <a:cubicBezTo>
                    <a:pt x="20856" y="0"/>
                    <a:pt x="21600" y="485"/>
                    <a:pt x="21600" y="1082"/>
                  </a:cubicBezTo>
                  <a:lnTo>
                    <a:pt x="21600" y="1240"/>
                  </a:lnTo>
                  <a:cubicBezTo>
                    <a:pt x="21600" y="1240"/>
                    <a:pt x="21600" y="1240"/>
                    <a:pt x="21600" y="1240"/>
                  </a:cubicBezTo>
                  <a:lnTo>
                    <a:pt x="21600" y="9695"/>
                  </a:lnTo>
                  <a:cubicBezTo>
                    <a:pt x="21600" y="10293"/>
                    <a:pt x="20856" y="10778"/>
                    <a:pt x="19938" y="10778"/>
                  </a:cubicBezTo>
                  <a:cubicBezTo>
                    <a:pt x="19021" y="10778"/>
                    <a:pt x="18277" y="10293"/>
                    <a:pt x="18277" y="9695"/>
                  </a:cubicBezTo>
                  <a:lnTo>
                    <a:pt x="18277" y="2480"/>
                  </a:lnTo>
                  <a:lnTo>
                    <a:pt x="17169" y="2480"/>
                  </a:lnTo>
                  <a:lnTo>
                    <a:pt x="17169" y="8909"/>
                  </a:lnTo>
                  <a:cubicBezTo>
                    <a:pt x="17169" y="8909"/>
                    <a:pt x="17169" y="8909"/>
                    <a:pt x="17169" y="8909"/>
                  </a:cubicBezTo>
                  <a:cubicBezTo>
                    <a:pt x="17169" y="12531"/>
                    <a:pt x="17169" y="16154"/>
                    <a:pt x="17169" y="19776"/>
                  </a:cubicBezTo>
                  <a:cubicBezTo>
                    <a:pt x="17169" y="20760"/>
                    <a:pt x="15945" y="21557"/>
                    <a:pt x="14434" y="21557"/>
                  </a:cubicBezTo>
                  <a:cubicBezTo>
                    <a:pt x="12924" y="21557"/>
                    <a:pt x="11700" y="20760"/>
                    <a:pt x="11700" y="19776"/>
                  </a:cubicBezTo>
                  <a:lnTo>
                    <a:pt x="11700" y="10778"/>
                  </a:lnTo>
                  <a:lnTo>
                    <a:pt x="9969" y="10778"/>
                  </a:lnTo>
                  <a:cubicBezTo>
                    <a:pt x="9969" y="13791"/>
                    <a:pt x="9969" y="16805"/>
                    <a:pt x="9969" y="19819"/>
                  </a:cubicBezTo>
                  <a:cubicBezTo>
                    <a:pt x="9969" y="20802"/>
                    <a:pt x="8745" y="21600"/>
                    <a:pt x="7234" y="21600"/>
                  </a:cubicBezTo>
                  <a:cubicBezTo>
                    <a:pt x="5724" y="21600"/>
                    <a:pt x="4500" y="20802"/>
                    <a:pt x="4500" y="19819"/>
                  </a:cubicBezTo>
                  <a:lnTo>
                    <a:pt x="4500" y="8951"/>
                  </a:lnTo>
                  <a:lnTo>
                    <a:pt x="4500" y="2480"/>
                  </a:lnTo>
                  <a:lnTo>
                    <a:pt x="3323" y="2480"/>
                  </a:lnTo>
                  <a:lnTo>
                    <a:pt x="3323" y="9695"/>
                  </a:lnTo>
                  <a:cubicBezTo>
                    <a:pt x="3323" y="10293"/>
                    <a:pt x="2579" y="10778"/>
                    <a:pt x="1662" y="10778"/>
                  </a:cubicBezTo>
                  <a:cubicBezTo>
                    <a:pt x="744" y="10778"/>
                    <a:pt x="0" y="10293"/>
                    <a:pt x="0" y="9695"/>
                  </a:cubicBezTo>
                  <a:lnTo>
                    <a:pt x="0" y="1240"/>
                  </a:lnTo>
                  <a:lnTo>
                    <a:pt x="0" y="1082"/>
                  </a:lnTo>
                  <a:cubicBezTo>
                    <a:pt x="0" y="485"/>
                    <a:pt x="744" y="0"/>
                    <a:pt x="1662" y="0"/>
                  </a:cubicBezTo>
                  <a:close/>
                  <a:moveTo>
                    <a:pt x="1662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7" name="Group 63"/>
          <p:cNvGrpSpPr>
            <a:grpSpLocks/>
          </p:cNvGrpSpPr>
          <p:nvPr/>
        </p:nvGrpSpPr>
        <p:grpSpPr bwMode="auto">
          <a:xfrm>
            <a:off x="6947297" y="2270373"/>
            <a:ext cx="570384" cy="1135187"/>
            <a:chOff x="0" y="0"/>
            <a:chExt cx="510" cy="1017"/>
          </a:xfrm>
        </p:grpSpPr>
        <p:sp>
          <p:nvSpPr>
            <p:cNvPr id="37949" name="Oval 61"/>
            <p:cNvSpPr>
              <a:spLocks/>
            </p:cNvSpPr>
            <p:nvPr/>
          </p:nvSpPr>
          <p:spPr bwMode="auto">
            <a:xfrm>
              <a:off x="148" y="0"/>
              <a:ext cx="214" cy="214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50" name="AutoShape 62"/>
            <p:cNvSpPr>
              <a:spLocks/>
            </p:cNvSpPr>
            <p:nvPr/>
          </p:nvSpPr>
          <p:spPr bwMode="auto">
            <a:xfrm>
              <a:off x="0" y="232"/>
              <a:ext cx="510" cy="785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1783" y="8"/>
                  </a:lnTo>
                  <a:cubicBezTo>
                    <a:pt x="1822" y="1"/>
                    <a:pt x="1863" y="0"/>
                    <a:pt x="1904" y="0"/>
                  </a:cubicBezTo>
                  <a:lnTo>
                    <a:pt x="4500" y="0"/>
                  </a:lnTo>
                  <a:lnTo>
                    <a:pt x="17169" y="0"/>
                  </a:lnTo>
                  <a:lnTo>
                    <a:pt x="19696" y="0"/>
                  </a:lnTo>
                  <a:lnTo>
                    <a:pt x="19817" y="8"/>
                  </a:lnTo>
                  <a:cubicBezTo>
                    <a:pt x="19857" y="1"/>
                    <a:pt x="19898" y="0"/>
                    <a:pt x="19938" y="0"/>
                  </a:cubicBezTo>
                  <a:cubicBezTo>
                    <a:pt x="20856" y="0"/>
                    <a:pt x="21600" y="485"/>
                    <a:pt x="21600" y="1082"/>
                  </a:cubicBezTo>
                  <a:lnTo>
                    <a:pt x="21600" y="1240"/>
                  </a:lnTo>
                  <a:cubicBezTo>
                    <a:pt x="21600" y="1240"/>
                    <a:pt x="21600" y="1240"/>
                    <a:pt x="21600" y="1240"/>
                  </a:cubicBezTo>
                  <a:lnTo>
                    <a:pt x="21600" y="9695"/>
                  </a:lnTo>
                  <a:cubicBezTo>
                    <a:pt x="21600" y="10293"/>
                    <a:pt x="20856" y="10778"/>
                    <a:pt x="19938" y="10778"/>
                  </a:cubicBezTo>
                  <a:cubicBezTo>
                    <a:pt x="19021" y="10778"/>
                    <a:pt x="18277" y="10293"/>
                    <a:pt x="18277" y="9695"/>
                  </a:cubicBezTo>
                  <a:lnTo>
                    <a:pt x="18277" y="2480"/>
                  </a:lnTo>
                  <a:lnTo>
                    <a:pt x="17169" y="2480"/>
                  </a:lnTo>
                  <a:lnTo>
                    <a:pt x="17169" y="8909"/>
                  </a:lnTo>
                  <a:cubicBezTo>
                    <a:pt x="17169" y="8909"/>
                    <a:pt x="17169" y="8909"/>
                    <a:pt x="17169" y="8909"/>
                  </a:cubicBezTo>
                  <a:cubicBezTo>
                    <a:pt x="17169" y="12531"/>
                    <a:pt x="17169" y="16154"/>
                    <a:pt x="17169" y="19776"/>
                  </a:cubicBezTo>
                  <a:cubicBezTo>
                    <a:pt x="17169" y="20760"/>
                    <a:pt x="15945" y="21557"/>
                    <a:pt x="14434" y="21557"/>
                  </a:cubicBezTo>
                  <a:cubicBezTo>
                    <a:pt x="12924" y="21557"/>
                    <a:pt x="11700" y="20760"/>
                    <a:pt x="11700" y="19776"/>
                  </a:cubicBezTo>
                  <a:lnTo>
                    <a:pt x="11700" y="10778"/>
                  </a:lnTo>
                  <a:lnTo>
                    <a:pt x="9969" y="10778"/>
                  </a:lnTo>
                  <a:cubicBezTo>
                    <a:pt x="9969" y="13791"/>
                    <a:pt x="9969" y="16805"/>
                    <a:pt x="9969" y="19819"/>
                  </a:cubicBezTo>
                  <a:cubicBezTo>
                    <a:pt x="9969" y="20802"/>
                    <a:pt x="8745" y="21600"/>
                    <a:pt x="7234" y="21600"/>
                  </a:cubicBezTo>
                  <a:cubicBezTo>
                    <a:pt x="5724" y="21600"/>
                    <a:pt x="4500" y="20802"/>
                    <a:pt x="4500" y="19819"/>
                  </a:cubicBezTo>
                  <a:lnTo>
                    <a:pt x="4500" y="8951"/>
                  </a:lnTo>
                  <a:lnTo>
                    <a:pt x="4500" y="2480"/>
                  </a:lnTo>
                  <a:lnTo>
                    <a:pt x="3323" y="2480"/>
                  </a:lnTo>
                  <a:lnTo>
                    <a:pt x="3323" y="9695"/>
                  </a:lnTo>
                  <a:cubicBezTo>
                    <a:pt x="3323" y="10293"/>
                    <a:pt x="2579" y="10778"/>
                    <a:pt x="1662" y="10778"/>
                  </a:cubicBezTo>
                  <a:cubicBezTo>
                    <a:pt x="744" y="10778"/>
                    <a:pt x="0" y="10293"/>
                    <a:pt x="0" y="9695"/>
                  </a:cubicBezTo>
                  <a:lnTo>
                    <a:pt x="0" y="1240"/>
                  </a:lnTo>
                  <a:lnTo>
                    <a:pt x="0" y="1082"/>
                  </a:lnTo>
                  <a:cubicBezTo>
                    <a:pt x="0" y="485"/>
                    <a:pt x="744" y="0"/>
                    <a:pt x="1662" y="0"/>
                  </a:cubicBezTo>
                  <a:close/>
                  <a:moveTo>
                    <a:pt x="1662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8" name="Group 66"/>
          <p:cNvGrpSpPr>
            <a:grpSpLocks/>
          </p:cNvGrpSpPr>
          <p:nvPr/>
        </p:nvGrpSpPr>
        <p:grpSpPr bwMode="auto">
          <a:xfrm>
            <a:off x="3130972" y="1484560"/>
            <a:ext cx="570383" cy="1135187"/>
            <a:chOff x="0" y="0"/>
            <a:chExt cx="510" cy="1017"/>
          </a:xfrm>
        </p:grpSpPr>
        <p:sp>
          <p:nvSpPr>
            <p:cNvPr id="37952" name="Oval 64"/>
            <p:cNvSpPr>
              <a:spLocks/>
            </p:cNvSpPr>
            <p:nvPr/>
          </p:nvSpPr>
          <p:spPr bwMode="auto">
            <a:xfrm>
              <a:off x="148" y="0"/>
              <a:ext cx="214" cy="214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53" name="AutoShape 65"/>
            <p:cNvSpPr>
              <a:spLocks/>
            </p:cNvSpPr>
            <p:nvPr/>
          </p:nvSpPr>
          <p:spPr bwMode="auto">
            <a:xfrm>
              <a:off x="0" y="232"/>
              <a:ext cx="510" cy="785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1783" y="8"/>
                  </a:lnTo>
                  <a:cubicBezTo>
                    <a:pt x="1822" y="1"/>
                    <a:pt x="1863" y="0"/>
                    <a:pt x="1904" y="0"/>
                  </a:cubicBezTo>
                  <a:lnTo>
                    <a:pt x="4500" y="0"/>
                  </a:lnTo>
                  <a:lnTo>
                    <a:pt x="17169" y="0"/>
                  </a:lnTo>
                  <a:lnTo>
                    <a:pt x="19696" y="0"/>
                  </a:lnTo>
                  <a:lnTo>
                    <a:pt x="19817" y="8"/>
                  </a:lnTo>
                  <a:cubicBezTo>
                    <a:pt x="19857" y="1"/>
                    <a:pt x="19898" y="0"/>
                    <a:pt x="19938" y="0"/>
                  </a:cubicBezTo>
                  <a:cubicBezTo>
                    <a:pt x="20856" y="0"/>
                    <a:pt x="21600" y="485"/>
                    <a:pt x="21600" y="1082"/>
                  </a:cubicBezTo>
                  <a:lnTo>
                    <a:pt x="21600" y="1240"/>
                  </a:lnTo>
                  <a:cubicBezTo>
                    <a:pt x="21600" y="1240"/>
                    <a:pt x="21600" y="1240"/>
                    <a:pt x="21600" y="1240"/>
                  </a:cubicBezTo>
                  <a:lnTo>
                    <a:pt x="21600" y="9695"/>
                  </a:lnTo>
                  <a:cubicBezTo>
                    <a:pt x="21600" y="10293"/>
                    <a:pt x="20856" y="10778"/>
                    <a:pt x="19938" y="10778"/>
                  </a:cubicBezTo>
                  <a:cubicBezTo>
                    <a:pt x="19021" y="10778"/>
                    <a:pt x="18277" y="10293"/>
                    <a:pt x="18277" y="9695"/>
                  </a:cubicBezTo>
                  <a:lnTo>
                    <a:pt x="18277" y="2480"/>
                  </a:lnTo>
                  <a:lnTo>
                    <a:pt x="17169" y="2480"/>
                  </a:lnTo>
                  <a:lnTo>
                    <a:pt x="17169" y="8909"/>
                  </a:lnTo>
                  <a:cubicBezTo>
                    <a:pt x="17169" y="8909"/>
                    <a:pt x="17169" y="8909"/>
                    <a:pt x="17169" y="8909"/>
                  </a:cubicBezTo>
                  <a:cubicBezTo>
                    <a:pt x="17169" y="12531"/>
                    <a:pt x="17169" y="16154"/>
                    <a:pt x="17169" y="19776"/>
                  </a:cubicBezTo>
                  <a:cubicBezTo>
                    <a:pt x="17169" y="20760"/>
                    <a:pt x="15945" y="21557"/>
                    <a:pt x="14434" y="21557"/>
                  </a:cubicBezTo>
                  <a:cubicBezTo>
                    <a:pt x="12924" y="21557"/>
                    <a:pt x="11700" y="20760"/>
                    <a:pt x="11700" y="19776"/>
                  </a:cubicBezTo>
                  <a:lnTo>
                    <a:pt x="11700" y="10778"/>
                  </a:lnTo>
                  <a:lnTo>
                    <a:pt x="9969" y="10778"/>
                  </a:lnTo>
                  <a:cubicBezTo>
                    <a:pt x="9969" y="13791"/>
                    <a:pt x="9969" y="16805"/>
                    <a:pt x="9969" y="19819"/>
                  </a:cubicBezTo>
                  <a:cubicBezTo>
                    <a:pt x="9969" y="20802"/>
                    <a:pt x="8745" y="21600"/>
                    <a:pt x="7234" y="21600"/>
                  </a:cubicBezTo>
                  <a:cubicBezTo>
                    <a:pt x="5724" y="21600"/>
                    <a:pt x="4500" y="20802"/>
                    <a:pt x="4500" y="19819"/>
                  </a:cubicBezTo>
                  <a:lnTo>
                    <a:pt x="4500" y="8951"/>
                  </a:lnTo>
                  <a:lnTo>
                    <a:pt x="4500" y="2480"/>
                  </a:lnTo>
                  <a:lnTo>
                    <a:pt x="3323" y="2480"/>
                  </a:lnTo>
                  <a:lnTo>
                    <a:pt x="3323" y="9695"/>
                  </a:lnTo>
                  <a:cubicBezTo>
                    <a:pt x="3323" y="10293"/>
                    <a:pt x="2579" y="10778"/>
                    <a:pt x="1662" y="10778"/>
                  </a:cubicBezTo>
                  <a:cubicBezTo>
                    <a:pt x="744" y="10778"/>
                    <a:pt x="0" y="10293"/>
                    <a:pt x="0" y="9695"/>
                  </a:cubicBezTo>
                  <a:lnTo>
                    <a:pt x="0" y="1240"/>
                  </a:lnTo>
                  <a:lnTo>
                    <a:pt x="0" y="1082"/>
                  </a:lnTo>
                  <a:cubicBezTo>
                    <a:pt x="0" y="485"/>
                    <a:pt x="744" y="0"/>
                    <a:pt x="1662" y="0"/>
                  </a:cubicBezTo>
                  <a:close/>
                  <a:moveTo>
                    <a:pt x="1662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grpSp>
        <p:nvGrpSpPr>
          <p:cNvPr id="19" name="Group 69"/>
          <p:cNvGrpSpPr>
            <a:grpSpLocks/>
          </p:cNvGrpSpPr>
          <p:nvPr/>
        </p:nvGrpSpPr>
        <p:grpSpPr bwMode="auto">
          <a:xfrm>
            <a:off x="1403078" y="2270373"/>
            <a:ext cx="570383" cy="1135187"/>
            <a:chOff x="0" y="0"/>
            <a:chExt cx="510" cy="1017"/>
          </a:xfrm>
        </p:grpSpPr>
        <p:sp>
          <p:nvSpPr>
            <p:cNvPr id="37955" name="Oval 67"/>
            <p:cNvSpPr>
              <a:spLocks/>
            </p:cNvSpPr>
            <p:nvPr/>
          </p:nvSpPr>
          <p:spPr bwMode="auto">
            <a:xfrm>
              <a:off x="148" y="0"/>
              <a:ext cx="214" cy="214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56" name="AutoShape 68"/>
            <p:cNvSpPr>
              <a:spLocks/>
            </p:cNvSpPr>
            <p:nvPr/>
          </p:nvSpPr>
          <p:spPr bwMode="auto">
            <a:xfrm>
              <a:off x="0" y="232"/>
              <a:ext cx="510" cy="785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1783" y="8"/>
                  </a:lnTo>
                  <a:cubicBezTo>
                    <a:pt x="1822" y="1"/>
                    <a:pt x="1863" y="0"/>
                    <a:pt x="1904" y="0"/>
                  </a:cubicBezTo>
                  <a:lnTo>
                    <a:pt x="4500" y="0"/>
                  </a:lnTo>
                  <a:lnTo>
                    <a:pt x="17169" y="0"/>
                  </a:lnTo>
                  <a:lnTo>
                    <a:pt x="19696" y="0"/>
                  </a:lnTo>
                  <a:lnTo>
                    <a:pt x="19817" y="8"/>
                  </a:lnTo>
                  <a:cubicBezTo>
                    <a:pt x="19857" y="1"/>
                    <a:pt x="19898" y="0"/>
                    <a:pt x="19938" y="0"/>
                  </a:cubicBezTo>
                  <a:cubicBezTo>
                    <a:pt x="20856" y="0"/>
                    <a:pt x="21600" y="485"/>
                    <a:pt x="21600" y="1082"/>
                  </a:cubicBezTo>
                  <a:lnTo>
                    <a:pt x="21600" y="1240"/>
                  </a:lnTo>
                  <a:cubicBezTo>
                    <a:pt x="21600" y="1240"/>
                    <a:pt x="21600" y="1240"/>
                    <a:pt x="21600" y="1240"/>
                  </a:cubicBezTo>
                  <a:lnTo>
                    <a:pt x="21600" y="9695"/>
                  </a:lnTo>
                  <a:cubicBezTo>
                    <a:pt x="21600" y="10293"/>
                    <a:pt x="20856" y="10778"/>
                    <a:pt x="19938" y="10778"/>
                  </a:cubicBezTo>
                  <a:cubicBezTo>
                    <a:pt x="19021" y="10778"/>
                    <a:pt x="18277" y="10293"/>
                    <a:pt x="18277" y="9695"/>
                  </a:cubicBezTo>
                  <a:lnTo>
                    <a:pt x="18277" y="2480"/>
                  </a:lnTo>
                  <a:lnTo>
                    <a:pt x="17169" y="2480"/>
                  </a:lnTo>
                  <a:lnTo>
                    <a:pt x="17169" y="8909"/>
                  </a:lnTo>
                  <a:cubicBezTo>
                    <a:pt x="17169" y="8909"/>
                    <a:pt x="17169" y="8909"/>
                    <a:pt x="17169" y="8909"/>
                  </a:cubicBezTo>
                  <a:cubicBezTo>
                    <a:pt x="17169" y="12531"/>
                    <a:pt x="17169" y="16154"/>
                    <a:pt x="17169" y="19776"/>
                  </a:cubicBezTo>
                  <a:cubicBezTo>
                    <a:pt x="17169" y="20760"/>
                    <a:pt x="15945" y="21557"/>
                    <a:pt x="14434" y="21557"/>
                  </a:cubicBezTo>
                  <a:cubicBezTo>
                    <a:pt x="12924" y="21557"/>
                    <a:pt x="11700" y="20760"/>
                    <a:pt x="11700" y="19776"/>
                  </a:cubicBezTo>
                  <a:lnTo>
                    <a:pt x="11700" y="10778"/>
                  </a:lnTo>
                  <a:lnTo>
                    <a:pt x="9969" y="10778"/>
                  </a:lnTo>
                  <a:cubicBezTo>
                    <a:pt x="9969" y="13791"/>
                    <a:pt x="9969" y="16805"/>
                    <a:pt x="9969" y="19819"/>
                  </a:cubicBezTo>
                  <a:cubicBezTo>
                    <a:pt x="9969" y="20802"/>
                    <a:pt x="8745" y="21600"/>
                    <a:pt x="7234" y="21600"/>
                  </a:cubicBezTo>
                  <a:cubicBezTo>
                    <a:pt x="5724" y="21600"/>
                    <a:pt x="4500" y="20802"/>
                    <a:pt x="4500" y="19819"/>
                  </a:cubicBezTo>
                  <a:lnTo>
                    <a:pt x="4500" y="8951"/>
                  </a:lnTo>
                  <a:lnTo>
                    <a:pt x="4500" y="2480"/>
                  </a:lnTo>
                  <a:lnTo>
                    <a:pt x="3323" y="2480"/>
                  </a:lnTo>
                  <a:lnTo>
                    <a:pt x="3323" y="9695"/>
                  </a:lnTo>
                  <a:cubicBezTo>
                    <a:pt x="3323" y="10293"/>
                    <a:pt x="2579" y="10778"/>
                    <a:pt x="1662" y="10778"/>
                  </a:cubicBezTo>
                  <a:cubicBezTo>
                    <a:pt x="744" y="10778"/>
                    <a:pt x="0" y="10293"/>
                    <a:pt x="0" y="9695"/>
                  </a:cubicBezTo>
                  <a:lnTo>
                    <a:pt x="0" y="1240"/>
                  </a:lnTo>
                  <a:lnTo>
                    <a:pt x="0" y="1082"/>
                  </a:lnTo>
                  <a:cubicBezTo>
                    <a:pt x="0" y="485"/>
                    <a:pt x="744" y="0"/>
                    <a:pt x="1662" y="0"/>
                  </a:cubicBezTo>
                  <a:close/>
                  <a:moveTo>
                    <a:pt x="1662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37958" name="Line 70"/>
          <p:cNvSpPr>
            <a:spLocks noChangeShapeType="1"/>
          </p:cNvSpPr>
          <p:nvPr/>
        </p:nvSpPr>
        <p:spPr bwMode="auto">
          <a:xfrm>
            <a:off x="830462" y="5510734"/>
            <a:ext cx="3743771" cy="474389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7959" name="Line 71"/>
          <p:cNvSpPr>
            <a:spLocks noChangeShapeType="1"/>
          </p:cNvSpPr>
          <p:nvPr/>
        </p:nvSpPr>
        <p:spPr bwMode="auto">
          <a:xfrm rot="10800000" flipH="1">
            <a:off x="4574232" y="5510734"/>
            <a:ext cx="3661172" cy="474389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7960" name="Line 72"/>
          <p:cNvSpPr>
            <a:spLocks noChangeShapeType="1"/>
          </p:cNvSpPr>
          <p:nvPr/>
        </p:nvSpPr>
        <p:spPr bwMode="auto">
          <a:xfrm flipH="1">
            <a:off x="4574232" y="5510734"/>
            <a:ext cx="857250" cy="474389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37961" name="Picture 7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9812" y="5343302"/>
            <a:ext cx="724421" cy="9510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</p:spPr>
      </p:pic>
      <p:sp>
        <p:nvSpPr>
          <p:cNvPr id="37962" name="Line 74"/>
          <p:cNvSpPr>
            <a:spLocks noChangeShapeType="1"/>
          </p:cNvSpPr>
          <p:nvPr/>
        </p:nvSpPr>
        <p:spPr bwMode="auto">
          <a:xfrm rot="10800000">
            <a:off x="5720582" y="2182193"/>
            <a:ext cx="405184" cy="1313780"/>
          </a:xfrm>
          <a:prstGeom prst="line">
            <a:avLst/>
          </a:prstGeom>
          <a:noFill/>
          <a:ln w="38100" cap="flat">
            <a:solidFill>
              <a:srgbClr val="F79646"/>
            </a:solidFill>
            <a:prstDash val="solid"/>
            <a:round/>
            <a:headEnd type="none" w="med" len="med"/>
            <a:tailEnd type="arrow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7963" name="Line 75"/>
          <p:cNvSpPr>
            <a:spLocks noChangeShapeType="1"/>
          </p:cNvSpPr>
          <p:nvPr/>
        </p:nvSpPr>
        <p:spPr bwMode="auto">
          <a:xfrm rot="10800000" flipH="1">
            <a:off x="6125766" y="2838525"/>
            <a:ext cx="1107281" cy="657448"/>
          </a:xfrm>
          <a:prstGeom prst="line">
            <a:avLst/>
          </a:prstGeom>
          <a:noFill/>
          <a:ln w="38100" cap="flat">
            <a:solidFill>
              <a:srgbClr val="F79646"/>
            </a:solidFill>
            <a:prstDash val="solid"/>
            <a:round/>
            <a:headEnd type="none" w="med" len="med"/>
            <a:tailEnd type="arrow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20" name="Group 78"/>
          <p:cNvGrpSpPr>
            <a:grpSpLocks/>
          </p:cNvGrpSpPr>
          <p:nvPr/>
        </p:nvGrpSpPr>
        <p:grpSpPr bwMode="auto">
          <a:xfrm>
            <a:off x="5840016" y="2994795"/>
            <a:ext cx="570384" cy="1135186"/>
            <a:chOff x="0" y="0"/>
            <a:chExt cx="510" cy="1017"/>
          </a:xfrm>
        </p:grpSpPr>
        <p:sp>
          <p:nvSpPr>
            <p:cNvPr id="37964" name="Oval 76"/>
            <p:cNvSpPr>
              <a:spLocks/>
            </p:cNvSpPr>
            <p:nvPr/>
          </p:nvSpPr>
          <p:spPr bwMode="auto">
            <a:xfrm>
              <a:off x="148" y="0"/>
              <a:ext cx="214" cy="214"/>
            </a:xfrm>
            <a:prstGeom prst="ellipse">
              <a:avLst/>
            </a:pr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965" name="AutoShape 77"/>
            <p:cNvSpPr>
              <a:spLocks/>
            </p:cNvSpPr>
            <p:nvPr/>
          </p:nvSpPr>
          <p:spPr bwMode="auto">
            <a:xfrm>
              <a:off x="0" y="232"/>
              <a:ext cx="510" cy="785"/>
            </a:xfrm>
            <a:custGeom>
              <a:avLst/>
              <a:gdLst>
                <a:gd name="T0" fmla="*/ 10800 w 21600"/>
                <a:gd name="T1" fmla="*/ 10800 h 21600"/>
              </a:gdLst>
              <a:ahLst/>
              <a:cxnLst>
                <a:cxn ang="0">
                  <a:pos x="T0" y="T1"/>
                </a:cxn>
              </a:cxnLst>
              <a:rect l="0" t="0" r="r" b="b"/>
              <a:pathLst>
                <a:path w="21600" h="21600">
                  <a:moveTo>
                    <a:pt x="1662" y="0"/>
                  </a:moveTo>
                  <a:lnTo>
                    <a:pt x="1783" y="8"/>
                  </a:lnTo>
                  <a:cubicBezTo>
                    <a:pt x="1822" y="1"/>
                    <a:pt x="1863" y="0"/>
                    <a:pt x="1904" y="0"/>
                  </a:cubicBezTo>
                  <a:lnTo>
                    <a:pt x="4500" y="0"/>
                  </a:lnTo>
                  <a:lnTo>
                    <a:pt x="17169" y="0"/>
                  </a:lnTo>
                  <a:lnTo>
                    <a:pt x="19696" y="0"/>
                  </a:lnTo>
                  <a:lnTo>
                    <a:pt x="19817" y="8"/>
                  </a:lnTo>
                  <a:cubicBezTo>
                    <a:pt x="19857" y="1"/>
                    <a:pt x="19898" y="0"/>
                    <a:pt x="19938" y="0"/>
                  </a:cubicBezTo>
                  <a:cubicBezTo>
                    <a:pt x="20856" y="0"/>
                    <a:pt x="21600" y="485"/>
                    <a:pt x="21600" y="1082"/>
                  </a:cubicBezTo>
                  <a:lnTo>
                    <a:pt x="21600" y="1240"/>
                  </a:lnTo>
                  <a:cubicBezTo>
                    <a:pt x="21600" y="1240"/>
                    <a:pt x="21600" y="1240"/>
                    <a:pt x="21600" y="1240"/>
                  </a:cubicBezTo>
                  <a:lnTo>
                    <a:pt x="21600" y="9695"/>
                  </a:lnTo>
                  <a:cubicBezTo>
                    <a:pt x="21600" y="10293"/>
                    <a:pt x="20856" y="10778"/>
                    <a:pt x="19938" y="10778"/>
                  </a:cubicBezTo>
                  <a:cubicBezTo>
                    <a:pt x="19021" y="10778"/>
                    <a:pt x="18277" y="10293"/>
                    <a:pt x="18277" y="9695"/>
                  </a:cubicBezTo>
                  <a:lnTo>
                    <a:pt x="18277" y="2480"/>
                  </a:lnTo>
                  <a:lnTo>
                    <a:pt x="17169" y="2480"/>
                  </a:lnTo>
                  <a:lnTo>
                    <a:pt x="17169" y="8909"/>
                  </a:lnTo>
                  <a:cubicBezTo>
                    <a:pt x="17169" y="8909"/>
                    <a:pt x="17169" y="8909"/>
                    <a:pt x="17169" y="8909"/>
                  </a:cubicBezTo>
                  <a:cubicBezTo>
                    <a:pt x="17169" y="12531"/>
                    <a:pt x="17169" y="16154"/>
                    <a:pt x="17169" y="19776"/>
                  </a:cubicBezTo>
                  <a:cubicBezTo>
                    <a:pt x="17169" y="20760"/>
                    <a:pt x="15945" y="21557"/>
                    <a:pt x="14434" y="21557"/>
                  </a:cubicBezTo>
                  <a:cubicBezTo>
                    <a:pt x="12924" y="21557"/>
                    <a:pt x="11700" y="20760"/>
                    <a:pt x="11700" y="19776"/>
                  </a:cubicBezTo>
                  <a:lnTo>
                    <a:pt x="11700" y="10778"/>
                  </a:lnTo>
                  <a:lnTo>
                    <a:pt x="9969" y="10778"/>
                  </a:lnTo>
                  <a:cubicBezTo>
                    <a:pt x="9969" y="13791"/>
                    <a:pt x="9969" y="16805"/>
                    <a:pt x="9969" y="19819"/>
                  </a:cubicBezTo>
                  <a:cubicBezTo>
                    <a:pt x="9969" y="20802"/>
                    <a:pt x="8745" y="21600"/>
                    <a:pt x="7234" y="21600"/>
                  </a:cubicBezTo>
                  <a:cubicBezTo>
                    <a:pt x="5724" y="21600"/>
                    <a:pt x="4500" y="20802"/>
                    <a:pt x="4500" y="19819"/>
                  </a:cubicBezTo>
                  <a:lnTo>
                    <a:pt x="4500" y="8951"/>
                  </a:lnTo>
                  <a:lnTo>
                    <a:pt x="4500" y="2480"/>
                  </a:lnTo>
                  <a:lnTo>
                    <a:pt x="3323" y="2480"/>
                  </a:lnTo>
                  <a:lnTo>
                    <a:pt x="3323" y="9695"/>
                  </a:lnTo>
                  <a:cubicBezTo>
                    <a:pt x="3323" y="10293"/>
                    <a:pt x="2579" y="10778"/>
                    <a:pt x="1662" y="10778"/>
                  </a:cubicBezTo>
                  <a:cubicBezTo>
                    <a:pt x="744" y="10778"/>
                    <a:pt x="0" y="10293"/>
                    <a:pt x="0" y="9695"/>
                  </a:cubicBezTo>
                  <a:lnTo>
                    <a:pt x="0" y="1240"/>
                  </a:lnTo>
                  <a:lnTo>
                    <a:pt x="0" y="1082"/>
                  </a:lnTo>
                  <a:cubicBezTo>
                    <a:pt x="0" y="485"/>
                    <a:pt x="744" y="0"/>
                    <a:pt x="1662" y="0"/>
                  </a:cubicBezTo>
                  <a:close/>
                  <a:moveTo>
                    <a:pt x="1662" y="0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37967" name="Rectangle 79"/>
          <p:cNvSpPr>
            <a:spLocks/>
          </p:cNvSpPr>
          <p:nvPr/>
        </p:nvSpPr>
        <p:spPr bwMode="auto">
          <a:xfrm>
            <a:off x="5047506" y="2827363"/>
            <a:ext cx="651364" cy="261610"/>
          </a:xfrm>
          <a:prstGeom prst="rect">
            <a:avLst/>
          </a:prstGeom>
          <a:solidFill>
            <a:srgbClr val="FFFFFF">
              <a:alpha val="59999"/>
            </a:srgbClr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7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Beacon</a:t>
            </a:r>
          </a:p>
        </p:txBody>
      </p:sp>
      <p:sp>
        <p:nvSpPr>
          <p:cNvPr id="37968" name="Line 80"/>
          <p:cNvSpPr>
            <a:spLocks noChangeShapeType="1"/>
          </p:cNvSpPr>
          <p:nvPr/>
        </p:nvSpPr>
        <p:spPr bwMode="auto">
          <a:xfrm flipH="1">
            <a:off x="5490642" y="3495972"/>
            <a:ext cx="635124" cy="1156395"/>
          </a:xfrm>
          <a:prstGeom prst="line">
            <a:avLst/>
          </a:prstGeom>
          <a:noFill/>
          <a:ln w="76200" cap="rnd">
            <a:solidFill>
              <a:srgbClr val="FF3399"/>
            </a:solidFill>
            <a:prstDash val="solid"/>
            <a:round/>
            <a:headEnd type="none" w="med" len="med"/>
            <a:tailEnd type="arrow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37969" name="Rectangle 81"/>
          <p:cNvSpPr>
            <a:spLocks/>
          </p:cNvSpPr>
          <p:nvPr/>
        </p:nvSpPr>
        <p:spPr bwMode="auto">
          <a:xfrm>
            <a:off x="5809878" y="4282902"/>
            <a:ext cx="1401832" cy="261610"/>
          </a:xfrm>
          <a:prstGeom prst="rect">
            <a:avLst/>
          </a:prstGeom>
          <a:solidFill>
            <a:srgbClr val="FFFFFF">
              <a:alpha val="59999"/>
            </a:srgbClr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7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Beacon Records</a:t>
            </a:r>
          </a:p>
        </p:txBody>
      </p:sp>
      <p:sp>
        <p:nvSpPr>
          <p:cNvPr id="37970" name="Rectangle 82"/>
          <p:cNvSpPr>
            <a:spLocks/>
          </p:cNvSpPr>
          <p:nvPr/>
        </p:nvSpPr>
        <p:spPr bwMode="auto">
          <a:xfrm>
            <a:off x="322585" y="5563196"/>
            <a:ext cx="660797" cy="330398"/>
          </a:xfrm>
          <a:prstGeom prst="rect">
            <a:avLst/>
          </a:prstGeom>
          <a:solidFill>
            <a:srgbClr val="FFFFFF">
              <a:alpha val="59999"/>
            </a:srgbClr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LRS</a:t>
            </a:r>
          </a:p>
        </p:txBody>
      </p:sp>
      <p:sp>
        <p:nvSpPr>
          <p:cNvPr id="37971" name="Rectangle 83"/>
          <p:cNvSpPr>
            <a:spLocks/>
          </p:cNvSpPr>
          <p:nvPr/>
        </p:nvSpPr>
        <p:spPr bwMode="auto">
          <a:xfrm>
            <a:off x="1760265" y="5744022"/>
            <a:ext cx="1170092" cy="261610"/>
          </a:xfrm>
          <a:prstGeom prst="rect">
            <a:avLst/>
          </a:prstGeom>
          <a:solidFill>
            <a:srgbClr val="FFFFFF">
              <a:alpha val="59999"/>
            </a:srgbClr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7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Position Data</a:t>
            </a:r>
          </a:p>
        </p:txBody>
      </p:sp>
      <p:sp>
        <p:nvSpPr>
          <p:cNvPr id="37972" name="Rectangle 84"/>
          <p:cNvSpPr>
            <a:spLocks/>
          </p:cNvSpPr>
          <p:nvPr/>
        </p:nvSpPr>
        <p:spPr bwMode="auto">
          <a:xfrm>
            <a:off x="5601146" y="5278562"/>
            <a:ext cx="1285875" cy="330398"/>
          </a:xfrm>
          <a:prstGeom prst="rect">
            <a:avLst/>
          </a:prstGeom>
          <a:solidFill>
            <a:srgbClr val="FFFFFF">
              <a:alpha val="59999"/>
            </a:srgbClr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17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WLAN AP</a:t>
            </a:r>
          </a:p>
        </p:txBody>
      </p:sp>
      <p:sp>
        <p:nvSpPr>
          <p:cNvPr id="37973" name="Rectangle 85"/>
          <p:cNvSpPr>
            <a:spLocks/>
          </p:cNvSpPr>
          <p:nvPr/>
        </p:nvSpPr>
        <p:spPr bwMode="auto">
          <a:xfrm>
            <a:off x="4568652" y="5985123"/>
            <a:ext cx="567482" cy="261610"/>
          </a:xfrm>
          <a:prstGeom prst="rect">
            <a:avLst/>
          </a:prstGeom>
          <a:solidFill>
            <a:srgbClr val="FFFFFF">
              <a:alpha val="59999"/>
            </a:srgbClr>
          </a:solidFill>
          <a:ln w="127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ja-JP" sz="1700" dirty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Server</a:t>
            </a:r>
          </a:p>
        </p:txBody>
      </p:sp>
      <p:sp>
        <p:nvSpPr>
          <p:cNvPr id="37974" name="Line 86"/>
          <p:cNvSpPr>
            <a:spLocks noChangeShapeType="1"/>
          </p:cNvSpPr>
          <p:nvPr/>
        </p:nvSpPr>
        <p:spPr bwMode="auto">
          <a:xfrm>
            <a:off x="3416723" y="4150073"/>
            <a:ext cx="1845096" cy="502295"/>
          </a:xfrm>
          <a:prstGeom prst="line">
            <a:avLst/>
          </a:prstGeom>
          <a:noFill/>
          <a:ln w="76200" cap="rnd">
            <a:solidFill>
              <a:srgbClr val="FF3399"/>
            </a:solidFill>
            <a:prstDash val="solid"/>
            <a:round/>
            <a:headEnd type="none" w="med" len="med"/>
            <a:tailEnd type="arrow" w="lg" len="lg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7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1" grpId="0" animBg="1"/>
      <p:bldP spid="37962" grpId="0" animBg="1"/>
      <p:bldP spid="37963" grpId="0" animBg="1"/>
      <p:bldP spid="37967" grpId="0" animBg="1" autoUpdateAnimBg="0"/>
      <p:bldP spid="37968" grpId="0" animBg="1"/>
      <p:bldP spid="37969" grpId="0" animBg="1" autoUpdateAnimBg="0"/>
      <p:bldP spid="37971" grpId="0" animBg="1" autoUpdateAnimBg="0"/>
      <p:bldP spid="379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25400" cap="flat">
            <a:solidFill>
              <a:srgbClr val="FFFFFF"/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7775"/>
          </a:xfrm>
        </p:spPr>
        <p:txBody>
          <a:bodyPr/>
          <a:lstStyle/>
          <a:p>
            <a:r>
              <a:rPr kumimoji="1" lang="en-US" altLang="ja-JP" dirty="0" smtClean="0"/>
              <a:t>Demo Plan at SC13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907775"/>
            <a:ext cx="8229600" cy="1107070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Network failure avoidance on wide area network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18" y="3187700"/>
            <a:ext cx="531461" cy="73667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67" y="3187700"/>
            <a:ext cx="531461" cy="73667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75331" y="2426744"/>
            <a:ext cx="1631685" cy="877723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200">
              <a:defRPr/>
            </a:pPr>
            <a:endParaRPr kumimoji="1" lang="ja-JP" altLang="en-US">
              <a:solidFill>
                <a:prstClr val="black"/>
              </a:solidFill>
              <a:latin typeface="Arial"/>
              <a:ea typeface="ＭＳ ゴシック"/>
            </a:endParaRPr>
          </a:p>
        </p:txBody>
      </p:sp>
      <p:pic>
        <p:nvPicPr>
          <p:cNvPr id="7" name="図 5" descr="atlant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713" y="2551090"/>
            <a:ext cx="638894" cy="63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 descr="C:\Users\fujiwara\Documents\My Dropbox\takemura_lab\tdw_docking\rasmol\screenshots\091026\4hir_spacefill_gro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2067" y="2597521"/>
            <a:ext cx="553245" cy="5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図形グループ 7"/>
          <p:cNvGrpSpPr>
            <a:grpSpLocks/>
          </p:cNvGrpSpPr>
          <p:nvPr/>
        </p:nvGrpSpPr>
        <p:grpSpPr bwMode="auto">
          <a:xfrm>
            <a:off x="354350" y="2433482"/>
            <a:ext cx="1641380" cy="877723"/>
            <a:chOff x="4180565" y="1005546"/>
            <a:chExt cx="1303888" cy="972000"/>
          </a:xfrm>
        </p:grpSpPr>
        <p:cxnSp>
          <p:nvCxnSpPr>
            <p:cNvPr id="10" name="直線コネクタ 8"/>
            <p:cNvCxnSpPr>
              <a:cxnSpLocks noChangeShapeType="1"/>
            </p:cNvCxnSpPr>
            <p:nvPr/>
          </p:nvCxnSpPr>
          <p:spPr bwMode="auto">
            <a:xfrm>
              <a:off x="4180565" y="1005546"/>
              <a:ext cx="7888" cy="9720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11" name="直線コネクタ 9"/>
            <p:cNvCxnSpPr>
              <a:cxnSpLocks noChangeShapeType="1"/>
            </p:cNvCxnSpPr>
            <p:nvPr/>
          </p:nvCxnSpPr>
          <p:spPr bwMode="auto">
            <a:xfrm>
              <a:off x="4188453" y="1005546"/>
              <a:ext cx="129600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12" name="直線コネクタ 10"/>
            <p:cNvCxnSpPr>
              <a:cxnSpLocks noChangeShapeType="1"/>
            </p:cNvCxnSpPr>
            <p:nvPr/>
          </p:nvCxnSpPr>
          <p:spPr bwMode="auto">
            <a:xfrm>
              <a:off x="5476565" y="1005546"/>
              <a:ext cx="7888" cy="9720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13" name="直線コネクタ 11"/>
            <p:cNvCxnSpPr>
              <a:cxnSpLocks noChangeShapeType="1"/>
            </p:cNvCxnSpPr>
            <p:nvPr/>
          </p:nvCxnSpPr>
          <p:spPr bwMode="auto">
            <a:xfrm>
              <a:off x="4188453" y="1977546"/>
              <a:ext cx="129600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14" name="直線コネクタ 13"/>
            <p:cNvCxnSpPr>
              <a:cxnSpLocks noChangeShapeType="1"/>
            </p:cNvCxnSpPr>
            <p:nvPr/>
          </p:nvCxnSpPr>
          <p:spPr bwMode="auto">
            <a:xfrm>
              <a:off x="4815537" y="1005546"/>
              <a:ext cx="7888" cy="97200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  <p:cxnSp>
          <p:nvCxnSpPr>
            <p:cNvPr id="15" name="直線コネクタ 12"/>
            <p:cNvCxnSpPr>
              <a:cxnSpLocks noChangeShapeType="1"/>
            </p:cNvCxnSpPr>
            <p:nvPr/>
          </p:nvCxnSpPr>
          <p:spPr bwMode="auto">
            <a:xfrm>
              <a:off x="4180565" y="1489260"/>
              <a:ext cx="129600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noFill/>
                </a14:hiddenFill>
              </a:ext>
            </a:extLst>
          </p:spPr>
        </p:cxnSp>
      </p:grpSp>
      <p:sp>
        <p:nvSpPr>
          <p:cNvPr id="17" name="テキスト ボックス 16"/>
          <p:cNvSpPr txBox="1"/>
          <p:nvPr/>
        </p:nvSpPr>
        <p:spPr>
          <a:xfrm>
            <a:off x="958898" y="1734037"/>
            <a:ext cx="122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dirty="0" smtClean="0">
                <a:solidFill>
                  <a:prstClr val="black"/>
                </a:solidFill>
              </a:rPr>
              <a:t>Denver, US</a:t>
            </a:r>
            <a:endParaRPr kumimoji="1" lang="ja-JP" altLang="en-US" dirty="0">
              <a:solidFill>
                <a:prstClr val="black"/>
              </a:solidFill>
            </a:endParaRPr>
          </a:p>
        </p:txBody>
      </p:sp>
      <p:cxnSp>
        <p:nvCxnSpPr>
          <p:cNvPr id="19" name="直線コネクタ 18"/>
          <p:cNvCxnSpPr/>
          <p:nvPr/>
        </p:nvCxnSpPr>
        <p:spPr>
          <a:xfrm>
            <a:off x="3325091" y="2139078"/>
            <a:ext cx="1" cy="4077616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6167640" y="2139078"/>
            <a:ext cx="1" cy="4077616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573" y="4474994"/>
            <a:ext cx="848649" cy="354642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05" y="4474994"/>
            <a:ext cx="848649" cy="354642"/>
          </a:xfrm>
          <a:prstGeom prst="rect">
            <a:avLst/>
          </a:prstGeom>
        </p:spPr>
      </p:pic>
      <p:cxnSp>
        <p:nvCxnSpPr>
          <p:cNvPr id="28" name="直線コネクタ 27"/>
          <p:cNvCxnSpPr>
            <a:stCxn id="4" idx="2"/>
            <a:endCxn id="24" idx="0"/>
          </p:cNvCxnSpPr>
          <p:nvPr/>
        </p:nvCxnSpPr>
        <p:spPr>
          <a:xfrm>
            <a:off x="766849" y="3924379"/>
            <a:ext cx="192049" cy="550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>
            <a:stCxn id="5" idx="2"/>
            <a:endCxn id="25" idx="0"/>
          </p:cNvCxnSpPr>
          <p:nvPr/>
        </p:nvCxnSpPr>
        <p:spPr>
          <a:xfrm>
            <a:off x="1615498" y="3924379"/>
            <a:ext cx="631332" cy="55061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>
            <a:stCxn id="24" idx="3"/>
            <a:endCxn id="25" idx="1"/>
          </p:cNvCxnSpPr>
          <p:nvPr/>
        </p:nvCxnSpPr>
        <p:spPr>
          <a:xfrm>
            <a:off x="1383222" y="4652315"/>
            <a:ext cx="4392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24" idx="2"/>
            <a:endCxn id="26" idx="1"/>
          </p:cNvCxnSpPr>
          <p:nvPr/>
        </p:nvCxnSpPr>
        <p:spPr>
          <a:xfrm>
            <a:off x="958898" y="4829636"/>
            <a:ext cx="199469" cy="5432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25" idx="2"/>
            <a:endCxn id="26" idx="3"/>
          </p:cNvCxnSpPr>
          <p:nvPr/>
        </p:nvCxnSpPr>
        <p:spPr>
          <a:xfrm flipH="1">
            <a:off x="2007016" y="4829636"/>
            <a:ext cx="239814" cy="54327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1501471" y="5372907"/>
            <a:ext cx="0" cy="107774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33927" y="6266830"/>
            <a:ext cx="8655262" cy="484635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altLang="ja-JP" sz="2800" dirty="0" smtClean="0">
                <a:solidFill>
                  <a:prstClr val="black"/>
                </a:solidFill>
              </a:rPr>
              <a:t>RISE</a:t>
            </a:r>
            <a:endParaRPr kumimoji="1" lang="ja-JP" altLang="en-US" sz="2800" dirty="0">
              <a:solidFill>
                <a:prstClr val="black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367" y="5195586"/>
            <a:ext cx="848649" cy="354642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80" y="3202277"/>
            <a:ext cx="531461" cy="736679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855" y="5129846"/>
            <a:ext cx="848649" cy="354642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787" y="5129846"/>
            <a:ext cx="848649" cy="354642"/>
          </a:xfrm>
          <a:prstGeom prst="rect">
            <a:avLst/>
          </a:prstGeom>
        </p:spPr>
      </p:pic>
      <p:cxnSp>
        <p:nvCxnSpPr>
          <p:cNvPr id="49" name="直線コネクタ 48"/>
          <p:cNvCxnSpPr>
            <a:stCxn id="47" idx="3"/>
            <a:endCxn id="48" idx="1"/>
          </p:cNvCxnSpPr>
          <p:nvPr/>
        </p:nvCxnSpPr>
        <p:spPr>
          <a:xfrm>
            <a:off x="4475504" y="5307167"/>
            <a:ext cx="4392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>
            <a:stCxn id="47" idx="0"/>
            <a:endCxn id="52" idx="1"/>
          </p:cNvCxnSpPr>
          <p:nvPr/>
        </p:nvCxnSpPr>
        <p:spPr>
          <a:xfrm flipV="1">
            <a:off x="4051180" y="4584186"/>
            <a:ext cx="215183" cy="5456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>
            <a:stCxn id="48" idx="0"/>
            <a:endCxn id="52" idx="3"/>
          </p:cNvCxnSpPr>
          <p:nvPr/>
        </p:nvCxnSpPr>
        <p:spPr>
          <a:xfrm flipH="1" flipV="1">
            <a:off x="5115012" y="4584186"/>
            <a:ext cx="224100" cy="5456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図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363" y="4406865"/>
            <a:ext cx="848649" cy="354642"/>
          </a:xfrm>
          <a:prstGeom prst="rect">
            <a:avLst/>
          </a:prstGeom>
        </p:spPr>
      </p:pic>
      <p:cxnSp>
        <p:nvCxnSpPr>
          <p:cNvPr id="61" name="直線コネクタ 60"/>
          <p:cNvCxnSpPr>
            <a:stCxn id="46" idx="2"/>
            <a:endCxn id="52" idx="0"/>
          </p:cNvCxnSpPr>
          <p:nvPr/>
        </p:nvCxnSpPr>
        <p:spPr>
          <a:xfrm>
            <a:off x="4105511" y="3938956"/>
            <a:ext cx="585177" cy="4679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>
            <a:stCxn id="47" idx="2"/>
          </p:cNvCxnSpPr>
          <p:nvPr/>
        </p:nvCxnSpPr>
        <p:spPr>
          <a:xfrm>
            <a:off x="4051180" y="5484488"/>
            <a:ext cx="0" cy="78234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図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035" y="3202277"/>
            <a:ext cx="531461" cy="736679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988" y="5129846"/>
            <a:ext cx="848649" cy="354642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920" y="5129846"/>
            <a:ext cx="848649" cy="354642"/>
          </a:xfrm>
          <a:prstGeom prst="rect">
            <a:avLst/>
          </a:prstGeom>
        </p:spPr>
      </p:pic>
      <p:cxnSp>
        <p:nvCxnSpPr>
          <p:cNvPr id="71" name="直線コネクタ 70"/>
          <p:cNvCxnSpPr>
            <a:stCxn id="69" idx="3"/>
            <a:endCxn id="70" idx="1"/>
          </p:cNvCxnSpPr>
          <p:nvPr/>
        </p:nvCxnSpPr>
        <p:spPr>
          <a:xfrm>
            <a:off x="7379637" y="5307167"/>
            <a:ext cx="43928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>
            <a:stCxn id="69" idx="0"/>
            <a:endCxn id="74" idx="1"/>
          </p:cNvCxnSpPr>
          <p:nvPr/>
        </p:nvCxnSpPr>
        <p:spPr>
          <a:xfrm flipV="1">
            <a:off x="6955313" y="4584186"/>
            <a:ext cx="215183" cy="5456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70" idx="0"/>
            <a:endCxn id="74" idx="3"/>
          </p:cNvCxnSpPr>
          <p:nvPr/>
        </p:nvCxnSpPr>
        <p:spPr>
          <a:xfrm flipH="1" flipV="1">
            <a:off x="8019145" y="4584186"/>
            <a:ext cx="224100" cy="5456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図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496" y="4406865"/>
            <a:ext cx="848649" cy="354642"/>
          </a:xfrm>
          <a:prstGeom prst="rect">
            <a:avLst/>
          </a:prstGeom>
        </p:spPr>
      </p:pic>
      <p:cxnSp>
        <p:nvCxnSpPr>
          <p:cNvPr id="75" name="直線コネクタ 74"/>
          <p:cNvCxnSpPr>
            <a:stCxn id="68" idx="2"/>
            <a:endCxn id="74" idx="0"/>
          </p:cNvCxnSpPr>
          <p:nvPr/>
        </p:nvCxnSpPr>
        <p:spPr>
          <a:xfrm>
            <a:off x="6904766" y="3938956"/>
            <a:ext cx="690055" cy="4679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69" idx="2"/>
          </p:cNvCxnSpPr>
          <p:nvPr/>
        </p:nvCxnSpPr>
        <p:spPr>
          <a:xfrm>
            <a:off x="6955313" y="5484488"/>
            <a:ext cx="0" cy="78234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4031161" y="1801202"/>
            <a:ext cx="128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dirty="0" err="1" smtClean="0">
                <a:solidFill>
                  <a:prstClr val="black"/>
                </a:solidFill>
              </a:rPr>
              <a:t>Umekita</a:t>
            </a:r>
            <a:r>
              <a:rPr kumimoji="1" lang="en-US" altLang="ja-JP" dirty="0" smtClean="0">
                <a:solidFill>
                  <a:prstClr val="black"/>
                </a:solidFill>
              </a:rPr>
              <a:t>, JP</a:t>
            </a:r>
            <a:endParaRPr kumimoji="1" lang="ja-JP" altLang="en-US" dirty="0">
              <a:solidFill>
                <a:prstClr val="black"/>
              </a:solidFill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6981650" y="1830179"/>
            <a:ext cx="95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dirty="0" smtClean="0">
                <a:solidFill>
                  <a:prstClr val="black"/>
                </a:solidFill>
              </a:rPr>
              <a:t>NTU, SG</a:t>
            </a:r>
            <a:endParaRPr kumimoji="1" lang="ja-JP" altLang="en-US" dirty="0">
              <a:solidFill>
                <a:prstClr val="black"/>
              </a:solidFill>
            </a:endParaRPr>
          </a:p>
        </p:txBody>
      </p:sp>
      <p:pic>
        <p:nvPicPr>
          <p:cNvPr id="79" name="図 5" descr="atlant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86064" y="2597521"/>
            <a:ext cx="638894" cy="63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9" descr="C:\Users\fujiwara\Documents\My Dropbox\takemura_lab\tdw_docking\rasmol\screenshots\091026\4hir_spacefill_grou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3568" y="2546983"/>
            <a:ext cx="553245" cy="5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81" y="3189984"/>
            <a:ext cx="531461" cy="736679"/>
          </a:xfrm>
          <a:prstGeom prst="rect">
            <a:avLst/>
          </a:prstGeom>
        </p:spPr>
      </p:pic>
      <p:cxnSp>
        <p:nvCxnSpPr>
          <p:cNvPr id="83" name="直線コネクタ 82"/>
          <p:cNvCxnSpPr>
            <a:stCxn id="81" idx="2"/>
            <a:endCxn id="52" idx="0"/>
          </p:cNvCxnSpPr>
          <p:nvPr/>
        </p:nvCxnSpPr>
        <p:spPr>
          <a:xfrm flipH="1">
            <a:off x="4690688" y="3926663"/>
            <a:ext cx="648424" cy="48020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" name="図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145" y="3189984"/>
            <a:ext cx="531461" cy="736679"/>
          </a:xfrm>
          <a:prstGeom prst="rect">
            <a:avLst/>
          </a:prstGeom>
        </p:spPr>
      </p:pic>
      <p:cxnSp>
        <p:nvCxnSpPr>
          <p:cNvPr id="87" name="直線コネクタ 86"/>
          <p:cNvCxnSpPr>
            <a:stCxn id="86" idx="2"/>
          </p:cNvCxnSpPr>
          <p:nvPr/>
        </p:nvCxnSpPr>
        <p:spPr>
          <a:xfrm flipH="1">
            <a:off x="7636452" y="3926663"/>
            <a:ext cx="648424" cy="48020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テキスト ボックス 91"/>
          <p:cNvSpPr txBox="1"/>
          <p:nvPr/>
        </p:nvSpPr>
        <p:spPr>
          <a:xfrm>
            <a:off x="5030581" y="259008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Buffering</a:t>
            </a:r>
            <a:endParaRPr kumimoji="1" lang="en-US" altLang="ja-JP" b="1" dirty="0">
              <a:solidFill>
                <a:prstClr val="black"/>
              </a:solidFill>
            </a:endParaRPr>
          </a:p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Server</a:t>
            </a:r>
            <a:endParaRPr kumimoji="1" lang="ja-JP" altLang="en-US" b="1" dirty="0">
              <a:solidFill>
                <a:prstClr val="black"/>
              </a:solidFill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7762662" y="2555946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Buffering</a:t>
            </a:r>
            <a:endParaRPr kumimoji="1" lang="en-US" altLang="ja-JP" b="1" dirty="0">
              <a:solidFill>
                <a:prstClr val="black"/>
              </a:solidFill>
            </a:endParaRPr>
          </a:p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Server</a:t>
            </a:r>
            <a:endParaRPr kumimoji="1" lang="ja-JP" altLang="en-US" b="1" dirty="0">
              <a:solidFill>
                <a:prstClr val="black"/>
              </a:solidFill>
            </a:endParaRPr>
          </a:p>
        </p:txBody>
      </p:sp>
      <p:pic>
        <p:nvPicPr>
          <p:cNvPr id="95" name="図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375" y="3189984"/>
            <a:ext cx="531461" cy="736679"/>
          </a:xfrm>
          <a:prstGeom prst="rect">
            <a:avLst/>
          </a:prstGeom>
        </p:spPr>
      </p:pic>
      <p:sp>
        <p:nvSpPr>
          <p:cNvPr id="96" name="テキスト ボックス 95"/>
          <p:cNvSpPr txBox="1"/>
          <p:nvPr/>
        </p:nvSpPr>
        <p:spPr>
          <a:xfrm>
            <a:off x="2287575" y="259008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Buffering</a:t>
            </a:r>
            <a:endParaRPr kumimoji="1" lang="en-US" altLang="ja-JP" b="1" dirty="0">
              <a:solidFill>
                <a:prstClr val="black"/>
              </a:solidFill>
            </a:endParaRPr>
          </a:p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Server</a:t>
            </a:r>
            <a:endParaRPr kumimoji="1" lang="ja-JP" altLang="en-US" b="1" dirty="0">
              <a:solidFill>
                <a:prstClr val="black"/>
              </a:solidFill>
            </a:endParaRPr>
          </a:p>
        </p:txBody>
      </p:sp>
      <p:cxnSp>
        <p:nvCxnSpPr>
          <p:cNvPr id="97" name="直線コネクタ 96"/>
          <p:cNvCxnSpPr>
            <a:stCxn id="95" idx="2"/>
            <a:endCxn id="25" idx="0"/>
          </p:cNvCxnSpPr>
          <p:nvPr/>
        </p:nvCxnSpPr>
        <p:spPr>
          <a:xfrm flipH="1">
            <a:off x="2246830" y="3926663"/>
            <a:ext cx="349276" cy="5483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>
            <a:stCxn id="95" idx="2"/>
            <a:endCxn id="24" idx="0"/>
          </p:cNvCxnSpPr>
          <p:nvPr/>
        </p:nvCxnSpPr>
        <p:spPr>
          <a:xfrm flipH="1">
            <a:off x="958898" y="3926663"/>
            <a:ext cx="1637208" cy="54833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/>
          <p:cNvSpPr txBox="1"/>
          <p:nvPr/>
        </p:nvSpPr>
        <p:spPr>
          <a:xfrm>
            <a:off x="3548301" y="2222143"/>
            <a:ext cx="111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AP</a:t>
            </a:r>
            <a:r>
              <a:rPr kumimoji="1" lang="ja-JP" altLang="en-US" b="1" dirty="0" smtClean="0">
                <a:solidFill>
                  <a:prstClr val="black"/>
                </a:solidFill>
              </a:rPr>
              <a:t> </a:t>
            </a:r>
            <a:r>
              <a:rPr kumimoji="1" lang="en-US" altLang="ja-JP" b="1" dirty="0" smtClean="0">
                <a:solidFill>
                  <a:prstClr val="black"/>
                </a:solidFill>
              </a:rPr>
              <a:t>Server</a:t>
            </a:r>
            <a:endParaRPr kumimoji="1" lang="ja-JP" altLang="en-US" b="1" dirty="0">
              <a:solidFill>
                <a:prstClr val="black"/>
              </a:solidFill>
            </a:endParaRPr>
          </a:p>
        </p:txBody>
      </p:sp>
      <p:sp>
        <p:nvSpPr>
          <p:cNvPr id="105" name="テキスト ボックス 104"/>
          <p:cNvSpPr txBox="1"/>
          <p:nvPr/>
        </p:nvSpPr>
        <p:spPr>
          <a:xfrm>
            <a:off x="6424440" y="2172036"/>
            <a:ext cx="111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AP</a:t>
            </a:r>
            <a:r>
              <a:rPr kumimoji="1" lang="ja-JP" altLang="en-US" b="1" dirty="0" smtClean="0">
                <a:solidFill>
                  <a:prstClr val="black"/>
                </a:solidFill>
              </a:rPr>
              <a:t> </a:t>
            </a:r>
            <a:r>
              <a:rPr kumimoji="1" lang="en-US" altLang="ja-JP" b="1" dirty="0" smtClean="0">
                <a:solidFill>
                  <a:prstClr val="black"/>
                </a:solidFill>
              </a:rPr>
              <a:t>Server</a:t>
            </a:r>
            <a:endParaRPr kumimoji="1" lang="ja-JP" altLang="en-US" b="1" dirty="0">
              <a:solidFill>
                <a:prstClr val="black"/>
              </a:solidFill>
            </a:endParaRPr>
          </a:p>
        </p:txBody>
      </p:sp>
      <p:pic>
        <p:nvPicPr>
          <p:cNvPr id="106" name="図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375" y="5386999"/>
            <a:ext cx="531461" cy="736679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2287575" y="4945180"/>
            <a:ext cx="1114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b="1" dirty="0" smtClean="0">
                <a:solidFill>
                  <a:prstClr val="black"/>
                </a:solidFill>
              </a:rPr>
              <a:t>AP</a:t>
            </a:r>
            <a:r>
              <a:rPr kumimoji="1" lang="ja-JP" altLang="en-US" b="1" dirty="0" smtClean="0">
                <a:solidFill>
                  <a:prstClr val="black"/>
                </a:solidFill>
              </a:rPr>
              <a:t> </a:t>
            </a:r>
            <a:r>
              <a:rPr kumimoji="1" lang="en-US" altLang="ja-JP" b="1" dirty="0" smtClean="0">
                <a:solidFill>
                  <a:prstClr val="black"/>
                </a:solidFill>
              </a:rPr>
              <a:t>Server</a:t>
            </a:r>
          </a:p>
          <a:p>
            <a:pPr defTabSz="457200"/>
            <a:endParaRPr kumimoji="1" lang="ja-JP" altLang="en-US" b="1" dirty="0">
              <a:solidFill>
                <a:prstClr val="black"/>
              </a:solidFill>
            </a:endParaRPr>
          </a:p>
        </p:txBody>
      </p:sp>
      <p:cxnSp>
        <p:nvCxnSpPr>
          <p:cNvPr id="109" name="直線コネクタ 108"/>
          <p:cNvCxnSpPr>
            <a:stCxn id="106" idx="1"/>
            <a:endCxn id="26" idx="3"/>
          </p:cNvCxnSpPr>
          <p:nvPr/>
        </p:nvCxnSpPr>
        <p:spPr>
          <a:xfrm flipH="1" flipV="1">
            <a:off x="2007016" y="5372907"/>
            <a:ext cx="323359" cy="382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/>
          <p:cNvSpPr txBox="1"/>
          <p:nvPr/>
        </p:nvSpPr>
        <p:spPr>
          <a:xfrm>
            <a:off x="3932515" y="4584186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ja-JP" altLang="en-US" sz="3600" b="1" dirty="0" smtClean="0">
                <a:solidFill>
                  <a:srgbClr val="FF0000"/>
                </a:solidFill>
              </a:rPr>
              <a:t>Ｘ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  <p:sp>
        <p:nvSpPr>
          <p:cNvPr id="113" name="テキスト ボックス 112"/>
          <p:cNvSpPr txBox="1"/>
          <p:nvPr/>
        </p:nvSpPr>
        <p:spPr>
          <a:xfrm>
            <a:off x="6835592" y="4549255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ja-JP" altLang="en-US" sz="3600" b="1" dirty="0" smtClean="0">
                <a:solidFill>
                  <a:srgbClr val="FF0000"/>
                </a:solidFill>
              </a:rPr>
              <a:t>Ｘ</a:t>
            </a:r>
            <a:endParaRPr kumimoji="1" lang="ja-JP" altLang="en-US" sz="3600" b="1" dirty="0">
              <a:solidFill>
                <a:srgbClr val="FF000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8038033" y="0"/>
            <a:ext cx="11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KIDO,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882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-90488"/>
            <a:ext cx="8229600" cy="1143001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TW" sz="3200"/>
              <a:t>Mini-PRAGMA in Jakada &amp; Kinabalu Biodiveristy Expedition: Biodiversity+Telescience </a:t>
            </a:r>
            <a:r>
              <a:rPr lang="en-US" altLang="zh-TW" sz="1600"/>
              <a:t>(June,2013)</a:t>
            </a:r>
            <a:endParaRPr lang="zh-TW" altLang="en-US" sz="1600"/>
          </a:p>
        </p:txBody>
      </p:sp>
      <p:pic>
        <p:nvPicPr>
          <p:cNvPr id="2051" name="圖片 30" descr="20130607_153803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3838" y="4005263"/>
            <a:ext cx="3516312" cy="263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圖片 32" descr="20130607_181756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1773238"/>
            <a:ext cx="4992688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圖片 34" descr="20130603_094529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67325" y="1268413"/>
            <a:ext cx="3552825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Mobile device Technology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557338"/>
            <a:ext cx="4691063" cy="49244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1800" b="1" i="1"/>
              <a:t>First OSDT Android SensorPod Workshop</a:t>
            </a:r>
            <a:r>
              <a:rPr lang="en-US" altLang="zh-TW" sz="1800" i="1"/>
              <a:t>. </a:t>
            </a:r>
            <a:r>
              <a:rPr lang="en-US" altLang="zh-TW" sz="1800"/>
              <a:t>1-5 July 2013, </a:t>
            </a:r>
            <a:r>
              <a:rPr lang="en-US" altLang="zh-TW" sz="1800" i="1"/>
              <a:t>TFRI</a:t>
            </a:r>
            <a:r>
              <a:rPr lang="en-US" altLang="zh-TW" sz="1800"/>
              <a:t>, Taiwan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500"/>
              <a:t>To facilitate the exchange of ideas, data, technologies, and methods for using wireless sensor networks for environmental science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500"/>
              <a:t>To identify common scientific agendas and initiate cross-site data analysis applications and collaborations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500"/>
              <a:t>To reduce the fragmentation of technology and infrastructure in environmental science research groups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500"/>
              <a:t>To provide international research experience to undergraduate and graduate students in environmental science and sensor network technologies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500"/>
              <a:t>To enhance existing collaborations and to create new opportunities for technology sharing and scientific research</a:t>
            </a:r>
          </a:p>
          <a:p>
            <a:pPr eaLnBrk="1" hangingPunct="1">
              <a:lnSpc>
                <a:spcPct val="80000"/>
              </a:lnSpc>
              <a:buFont typeface="Arial" pitchFamily="-102" charset="0"/>
              <a:buNone/>
            </a:pPr>
            <a:endParaRPr lang="zh-TW" altLang="en-US" sz="1800"/>
          </a:p>
        </p:txBody>
      </p:sp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6463" y="1700213"/>
            <a:ext cx="4271962" cy="424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GLEON 15 Meeting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4149725"/>
            <a:ext cx="7559675" cy="2447925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TW" sz="2400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November 4-8, Bahia Blanca, Argentina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General global collaboration in Limnology.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Form new community </a:t>
            </a:r>
            <a:r>
              <a:rPr lang="en-US" altLang="zh-TW" sz="2400" i="1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Networking Lake Observatories in Europe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Student community working with </a:t>
            </a:r>
            <a:r>
              <a:rPr lang="en-US" altLang="zh-TW" sz="2400" i="1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high frequency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>
                <a:latin typeface="Times New Roman" pitchFamily="-102" charset="0"/>
                <a:ea typeface="Times New Roman" pitchFamily="-102" charset="0"/>
                <a:cs typeface="Times New Roman" pitchFamily="-102" charset="0"/>
              </a:rPr>
              <a:t>Heading towards new and sustainable organizational funding structure.</a:t>
            </a:r>
          </a:p>
          <a:p>
            <a:pPr eaLnBrk="1" hangingPunct="1">
              <a:lnSpc>
                <a:spcPct val="80000"/>
              </a:lnSpc>
            </a:pPr>
            <a:endParaRPr lang="zh-TW" altLang="en-US" sz="2700"/>
          </a:p>
        </p:txBody>
      </p:sp>
      <p:pic>
        <p:nvPicPr>
          <p:cNvPr id="4100" name="Picture 2" descr="Lake District of Argentina 4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5875" y="1268413"/>
            <a:ext cx="4176713" cy="277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/>
          <p:cNvSpPr>
            <a:spLocks noGrp="1"/>
          </p:cNvSpPr>
          <p:nvPr>
            <p:ph type="title"/>
          </p:nvPr>
        </p:nvSpPr>
        <p:spPr>
          <a:xfrm>
            <a:off x="463550" y="365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TW" sz="3600"/>
              <a:t>Large Data Visualization &amp; AR:</a:t>
            </a:r>
            <a:br>
              <a:rPr lang="en-US" altLang="zh-TW" sz="3600"/>
            </a:br>
            <a:r>
              <a:rPr lang="en-US" altLang="zh-TW" sz="3100"/>
              <a:t>4K Projection: Large LiDar Point Cloud + SAGE</a:t>
            </a:r>
            <a:endParaRPr lang="zh-TW" altLang="en-US" sz="3100"/>
          </a:p>
        </p:txBody>
      </p:sp>
      <p:pic>
        <p:nvPicPr>
          <p:cNvPr id="512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1268413"/>
            <a:ext cx="3937000" cy="281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4" name="文字方塊 4"/>
          <p:cNvSpPr txBox="1">
            <a:spLocks noChangeArrowheads="1"/>
          </p:cNvSpPr>
          <p:nvPr/>
        </p:nvSpPr>
        <p:spPr bwMode="auto">
          <a:xfrm>
            <a:off x="1331913" y="6443663"/>
            <a:ext cx="7454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0" lang="en-US" altLang="zh-TW">
                <a:latin typeface="Calibri" pitchFamily="-102" charset="0"/>
              </a:rPr>
              <a:t>Source: Srong Engineering Consulting Co, Ltd., Taiwan &amp; Prof. MD Yang, NCHU</a:t>
            </a:r>
            <a:endParaRPr kumimoji="0" lang="zh-TW" altLang="en-US">
              <a:latin typeface="Calibri" pitchFamily="-102" charset="0"/>
            </a:endParaRPr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1638" y="1196975"/>
            <a:ext cx="4932362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1866900" y="3041650"/>
            <a:ext cx="576263" cy="431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pic>
        <p:nvPicPr>
          <p:cNvPr id="512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5738" y="4076700"/>
            <a:ext cx="2984500" cy="220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76375" y="4076700"/>
            <a:ext cx="2303463" cy="234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Southeast Asia Joint Discovery </a:t>
            </a:r>
            <a:r>
              <a:rPr lang="en-US" altLang="zh-TW" sz="1800"/>
              <a:t>(2-6, Dec)</a:t>
            </a:r>
            <a:endParaRPr lang="zh-TW" altLang="en-US" sz="1800"/>
          </a:p>
        </p:txBody>
      </p:sp>
      <p:sp>
        <p:nvSpPr>
          <p:cNvPr id="614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700213"/>
            <a:ext cx="8475663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Day 1</a:t>
            </a:r>
          </a:p>
          <a:p>
            <a:pPr lvl="1"/>
            <a:r>
              <a:rPr lang="en-US" altLang="ja-JP" dirty="0" smtClean="0"/>
              <a:t>information exchange</a:t>
            </a:r>
          </a:p>
          <a:p>
            <a:r>
              <a:rPr lang="en-US" altLang="ja-JP" dirty="0" smtClean="0"/>
              <a:t>Day2</a:t>
            </a:r>
          </a:p>
          <a:p>
            <a:pPr lvl="1"/>
            <a:r>
              <a:rPr lang="en-US" altLang="ja-JP" dirty="0" smtClean="0"/>
              <a:t>Discussion for collaborative project.</a:t>
            </a:r>
          </a:p>
          <a:p>
            <a:pPr lvl="1"/>
            <a:r>
              <a:rPr lang="en-US" altLang="ja-JP" dirty="0" smtClean="0"/>
              <a:t>Joint with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 WG</a:t>
            </a:r>
          </a:p>
          <a:p>
            <a:pPr lvl="1"/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Challenge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Can we use </a:t>
            </a:r>
            <a:r>
              <a:rPr lang="en-US" altLang="ja-JP" dirty="0" err="1" smtClean="0"/>
              <a:t>Pragma</a:t>
            </a:r>
            <a:r>
              <a:rPr lang="en-US" altLang="ja-JP" dirty="0" smtClean="0"/>
              <a:t> Cloud?</a:t>
            </a:r>
          </a:p>
          <a:p>
            <a:pPr lvl="1"/>
            <a:r>
              <a:rPr lang="en-US" altLang="ja-JP" dirty="0" smtClean="0"/>
              <a:t>Requirement?: security?, performance? Sustainability?, Reliability?</a:t>
            </a:r>
          </a:p>
          <a:p>
            <a:r>
              <a:rPr lang="en-US" altLang="ja-JP" dirty="0" smtClean="0"/>
              <a:t>We will be joining with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 WG</a:t>
            </a:r>
          </a:p>
          <a:p>
            <a:r>
              <a:rPr lang="en-US" altLang="ja-JP" dirty="0" smtClean="0"/>
              <a:t>Funding?</a:t>
            </a:r>
          </a:p>
          <a:p>
            <a:pPr lvl="1"/>
            <a:r>
              <a:rPr lang="en-US" altLang="ja-JP" dirty="0" smtClean="0"/>
              <a:t>CPS (Cyber Physical System) Project started in Japan.</a:t>
            </a:r>
          </a:p>
          <a:p>
            <a:pPr lvl="1"/>
            <a:r>
              <a:rPr lang="en-US" altLang="ja-JP" dirty="0" smtClean="0"/>
              <a:t>Disaster management information platform will start next January in Taiwan</a:t>
            </a:r>
          </a:p>
          <a:p>
            <a:pPr lvl="1"/>
            <a:r>
              <a:rPr lang="en-US" altLang="ja-JP" dirty="0" smtClean="0"/>
              <a:t>Flood modeling and Coral reef ecological monitoring in Thailand.</a:t>
            </a:r>
          </a:p>
          <a:p>
            <a:pPr lvl="1"/>
            <a:r>
              <a:rPr lang="en-US" altLang="ja-JP" dirty="0" smtClean="0"/>
              <a:t>TEIN or APAN</a:t>
            </a:r>
          </a:p>
          <a:p>
            <a:r>
              <a:rPr lang="en-US" altLang="zh-TW" dirty="0" smtClean="0"/>
              <a:t>Data infrastructure Meeting: </a:t>
            </a:r>
            <a:r>
              <a:rPr lang="en-US" altLang="zh-TW" sz="2000" dirty="0" smtClean="0"/>
              <a:t>4-6, </a:t>
            </a:r>
            <a:r>
              <a:rPr lang="en-US" altLang="zh-TW" sz="2000" dirty="0" err="1" smtClean="0"/>
              <a:t>December@Taichung</a:t>
            </a:r>
            <a:endParaRPr lang="en-US" altLang="zh-TW" sz="2000" dirty="0" smtClean="0"/>
          </a:p>
          <a:p>
            <a:pPr lvl="1"/>
            <a:r>
              <a:rPr lang="en-US" altLang="zh-TW" dirty="0" smtClean="0"/>
              <a:t>Theme: "Bridging Big Data Infrastructures: Expeditions in the Network Science Landscape"</a:t>
            </a:r>
            <a:endParaRPr lang="zh-TW" altLang="en-US" dirty="0" smtClean="0"/>
          </a:p>
          <a:p>
            <a:pPr lvl="1"/>
            <a:endParaRPr lang="ja-JP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Short term goal</a:t>
            </a:r>
          </a:p>
          <a:p>
            <a:pPr lvl="1"/>
            <a:r>
              <a:rPr lang="en-US" altLang="ja-JP" dirty="0" smtClean="0"/>
              <a:t>find collaborative project with </a:t>
            </a:r>
            <a:r>
              <a:rPr lang="en-US" altLang="ja-JP" dirty="0" err="1" smtClean="0"/>
              <a:t>pragma</a:t>
            </a:r>
            <a:r>
              <a:rPr lang="en-US" altLang="ja-JP" dirty="0" smtClean="0"/>
              <a:t> </a:t>
            </a:r>
            <a:r>
              <a:rPr lang="en-US" altLang="ja-JP" dirty="0" smtClean="0"/>
              <a:t>resource</a:t>
            </a:r>
          </a:p>
          <a:p>
            <a:pPr lvl="2"/>
            <a:r>
              <a:rPr lang="en-US" altLang="ja-JP" dirty="0" smtClean="0"/>
              <a:t>Collaboration with Museums</a:t>
            </a:r>
          </a:p>
          <a:p>
            <a:pPr lvl="2"/>
            <a:r>
              <a:rPr lang="en-US" altLang="ja-JP" dirty="0" smtClean="0"/>
              <a:t>Use of Android </a:t>
            </a:r>
            <a:r>
              <a:rPr lang="en-US" altLang="ja-JP" dirty="0" smtClean="0"/>
              <a:t>devices</a:t>
            </a:r>
          </a:p>
          <a:p>
            <a:pPr lvl="2"/>
            <a:r>
              <a:rPr lang="en-US" altLang="ja-JP" dirty="0" smtClean="0"/>
              <a:t>introduction of SDN into visualization</a:t>
            </a:r>
          </a:p>
          <a:p>
            <a:r>
              <a:rPr lang="en-US" altLang="ja-JP" dirty="0" smtClean="0"/>
              <a:t>Long term goal</a:t>
            </a:r>
          </a:p>
          <a:p>
            <a:pPr lvl="1"/>
            <a:r>
              <a:rPr lang="en-US" altLang="ja-JP" dirty="0" smtClean="0"/>
              <a:t>build common infrastructure for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telescience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 </a:t>
            </a:r>
            <a:r>
              <a:rPr lang="en-US" altLang="ja-JP" dirty="0" smtClean="0"/>
              <a:t>WG and more.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rrowheads="1"/>
          </p:cNvPicPr>
          <p:nvPr/>
        </p:nvPicPr>
        <p:blipFill>
          <a:blip r:embed="rId3"/>
          <a:srcRect t="6787" b="4343"/>
          <a:stretch>
            <a:fillRect/>
          </a:stretch>
        </p:blipFill>
        <p:spPr bwMode="auto">
          <a:xfrm>
            <a:off x="0" y="0"/>
            <a:ext cx="9144000" cy="5027414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/>
          </p:cNvSpPr>
          <p:nvPr/>
        </p:nvSpPr>
        <p:spPr bwMode="auto">
          <a:xfrm>
            <a:off x="510109" y="5008439"/>
            <a:ext cx="5027414" cy="25003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20091"/>
            <a:r>
              <a:rPr lang="en-US" altLang="ja-JP" sz="1300" dirty="0" err="1"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Umekita</a:t>
            </a:r>
            <a:r>
              <a:rPr lang="en-US" altLang="ja-JP" sz="1300" dirty="0"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 Phase 1 Development Area Project GRAND FRONT OSAKA</a:t>
            </a:r>
          </a:p>
        </p:txBody>
      </p:sp>
      <p:sp>
        <p:nvSpPr>
          <p:cNvPr id="12291" name="Rectangle 3"/>
          <p:cNvSpPr>
            <a:spLocks/>
          </p:cNvSpPr>
          <p:nvPr/>
        </p:nvSpPr>
        <p:spPr bwMode="auto">
          <a:xfrm>
            <a:off x="5069830" y="-8930"/>
            <a:ext cx="4098727" cy="17859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40638" bIns="0">
            <a:prstTxWarp prst="textNoShape">
              <a:avLst/>
            </a:prstTxWarp>
          </a:bodyPr>
          <a:lstStyle/>
          <a:p>
            <a:pPr marL="40182" algn="r"/>
            <a:r>
              <a:rPr lang="en-US" altLang="ja-JP" sz="800" dirty="0">
                <a:solidFill>
                  <a:srgbClr val="FFFFFF"/>
                </a:solidFill>
                <a:latin typeface="Times New Roman" pitchFamily="-102" charset="0"/>
                <a:ea typeface="Times New Roman" pitchFamily="-102" charset="0"/>
                <a:cs typeface="Times New Roman" pitchFamily="-102" charset="0"/>
                <a:sym typeface="Times New Roman" pitchFamily="-102" charset="0"/>
              </a:rPr>
              <a:t>Copyright (C) 2011 Knowledge Capital Management Corporation. All Rights Reserved.</a:t>
            </a:r>
          </a:p>
        </p:txBody>
      </p:sp>
      <p:pic>
        <p:nvPicPr>
          <p:cNvPr id="12292" name="Picture 4"/>
          <p:cNvPicPr>
            <a:picLocks noChangeArrowheads="1"/>
          </p:cNvPicPr>
          <p:nvPr/>
        </p:nvPicPr>
        <p:blipFill>
          <a:blip r:embed="rId4"/>
          <a:srcRect r="66963" b="80276"/>
          <a:stretch>
            <a:fillRect/>
          </a:stretch>
        </p:blipFill>
        <p:spPr bwMode="auto">
          <a:xfrm>
            <a:off x="582662" y="5236146"/>
            <a:ext cx="4776267" cy="1634133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38107" y="5302002"/>
            <a:ext cx="1432098" cy="1357313"/>
          </a:xfrm>
          <a:prstGeom prst="rect">
            <a:avLst/>
          </a:prstGeom>
          <a:noFill/>
          <a:ln w="9525" cap="flat">
            <a:noFill/>
            <a:miter lim="800000"/>
            <a:headEnd/>
            <a:tailEnd/>
          </a:ln>
        </p:spPr>
      </p:pic>
      <p:sp>
        <p:nvSpPr>
          <p:cNvPr id="12294" name="AutoShape 6"/>
          <p:cNvSpPr>
            <a:spLocks/>
          </p:cNvSpPr>
          <p:nvPr/>
        </p:nvSpPr>
        <p:spPr bwMode="auto">
          <a:xfrm>
            <a:off x="6465094" y="544711"/>
            <a:ext cx="2678906" cy="1205508"/>
          </a:xfrm>
          <a:prstGeom prst="wedgeEllipseCallout">
            <a:avLst>
              <a:gd name="adj1" fmla="val -56667"/>
              <a:gd name="adj2" fmla="val 24074"/>
            </a:avLst>
          </a:prstGeom>
          <a:solidFill>
            <a:srgbClr val="FF348A"/>
          </a:solidFill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40638" bIns="0" anchor="ctr">
            <a:prstTxWarp prst="textNoShape">
              <a:avLst/>
            </a:prstTxWarp>
          </a:bodyPr>
          <a:lstStyle/>
          <a:p>
            <a:pPr marL="40182"/>
            <a:r>
              <a:rPr lang="en-US" altLang="ja-JP" sz="1700" dirty="0">
                <a:latin typeface="Arial" pitchFamily="-102" charset="0"/>
                <a:ea typeface="Arial" pitchFamily="-102" charset="0"/>
                <a:cs typeface="Arial" pitchFamily="-102" charset="0"/>
                <a:sym typeface="Arial" pitchFamily="-102" charset="0"/>
              </a:rPr>
              <a:t>Open on 26th March 2013</a:t>
            </a:r>
          </a:p>
        </p:txBody>
      </p:sp>
      <p:sp>
        <p:nvSpPr>
          <p:cNvPr id="12295" name="Rectangle 7"/>
          <p:cNvSpPr>
            <a:spLocks/>
          </p:cNvSpPr>
          <p:nvPr/>
        </p:nvSpPr>
        <p:spPr bwMode="auto">
          <a:xfrm>
            <a:off x="4714876" y="6349008"/>
            <a:ext cx="122084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40638" bIns="0">
            <a:prstTxWarp prst="textNoShape">
              <a:avLst/>
            </a:prstTxWarp>
            <a:spAutoFit/>
          </a:bodyPr>
          <a:lstStyle/>
          <a:p>
            <a:pPr marL="40182"/>
            <a:r>
              <a:rPr lang="en-US" altLang="ja-JP" sz="1700" u="sng" dirty="0">
                <a:latin typeface="Arial" pitchFamily="-102" charset="0"/>
                <a:ea typeface="Arial" pitchFamily="-102" charset="0"/>
                <a:cs typeface="Arial" pitchFamily="-102" charset="0"/>
                <a:sym typeface="Arial" pitchFamily="-102" charset="0"/>
                <a:hlinkClick r:id="rId6"/>
              </a:rPr>
              <a:t>http://kc-i.jp/</a:t>
            </a:r>
            <a:endParaRPr lang="en-US" altLang="ja-JP" sz="1700" u="sng" dirty="0">
              <a:latin typeface="Arial" pitchFamily="-102" charset="0"/>
              <a:ea typeface="Arial" pitchFamily="-102" charset="0"/>
              <a:cs typeface="Arial" pitchFamily="-102" charset="0"/>
              <a:sym typeface="Arial" pitchFamily="-10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24578" name="Rectangle 2"/>
          <p:cNvSpPr>
            <a:spLocks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325922"/>
            <a:endParaRPr lang="ja-JP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930"/>
            <a:ext cx="9144000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94"/>
            <a:ext cx="9144000" cy="6858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29698" name="Rectangle 2"/>
          <p:cNvSpPr>
            <a:spLocks/>
          </p:cNvSpPr>
          <p:nvPr/>
        </p:nvSpPr>
        <p:spPr bwMode="auto">
          <a:xfrm>
            <a:off x="776883" y="241102"/>
            <a:ext cx="7733109" cy="62507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ja-JP" sz="2000" dirty="0">
                <a:solidFill>
                  <a:srgbClr val="E5B9B7"/>
                </a:solidFill>
                <a:latin typeface="Calibri" pitchFamily="-102" charset="0"/>
                <a:ea typeface="Calibri" pitchFamily="-102" charset="0"/>
                <a:cs typeface="Calibri" pitchFamily="-102" charset="0"/>
                <a:sym typeface="Calibri" pitchFamily="-102" charset="0"/>
              </a:rPr>
              <a:t>Italy and Japan collaborative event “Art and Science” </a:t>
            </a:r>
            <a:endParaRPr lang="en-US" altLang="ja-JP" sz="1700" dirty="0">
              <a:latin typeface="Calibri" pitchFamily="-102" charset="0"/>
              <a:ea typeface="Calibri" pitchFamily="-102" charset="0"/>
              <a:cs typeface="Calibri" pitchFamily="-102" charset="0"/>
              <a:sym typeface="Calibri" pitchFamily="-102" charset="0"/>
            </a:endParaRPr>
          </a:p>
          <a:p>
            <a:pPr algn="l"/>
            <a:endParaRPr lang="ja-JP" altLang="en-US" sz="1700" dirty="0">
              <a:latin typeface="Calibri" pitchFamily="-102" charset="0"/>
              <a:ea typeface="Calibri" pitchFamily="-102" charset="0"/>
              <a:cs typeface="Calibri" pitchFamily="-102" charset="0"/>
              <a:sym typeface="Calibri" pitchFamily="-10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ea typeface="ＭＳ Ｐゴシック" pitchFamily="34" charset="-128"/>
              </a:rPr>
              <a:t>JFG Haiku Hunt</a:t>
            </a:r>
            <a:br>
              <a:rPr lang="en-US" sz="3600" dirty="0" smtClean="0">
                <a:ea typeface="ＭＳ Ｐゴシック" pitchFamily="34" charset="-128"/>
              </a:rPr>
            </a:br>
            <a:r>
              <a:rPr lang="en-US" sz="2800" dirty="0">
                <a:ea typeface="ＭＳ Ｐゴシック" pitchFamily="34" charset="-128"/>
              </a:rPr>
              <a:t>(</a:t>
            </a:r>
            <a:r>
              <a:rPr lang="en-US" sz="2800" dirty="0" smtClean="0">
                <a:ea typeface="ＭＳ Ｐゴシック" pitchFamily="34" charset="-128"/>
              </a:rPr>
              <a:t>San Kai En)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28800"/>
            <a:ext cx="2736243" cy="4104365"/>
          </a:xfrm>
          <a:prstGeom prst="rect">
            <a:avLst/>
          </a:prstGeom>
        </p:spPr>
      </p:pic>
      <p:pic>
        <p:nvPicPr>
          <p:cNvPr id="8" name="Picture 7" descr="mainsc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105400" y="1828800"/>
            <a:ext cx="2434793" cy="41148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743200" y="6477000"/>
            <a:ext cx="2241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Prime 2013 Jesus Rios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ea typeface="ＭＳ Ｐゴシック" pitchFamily="34" charset="-128"/>
              </a:rPr>
              <a:t>JFG Haiku Hunt</a:t>
            </a:r>
            <a:br>
              <a:rPr lang="en-US" sz="3600" dirty="0" smtClean="0">
                <a:ea typeface="ＭＳ Ｐゴシック" pitchFamily="34" charset="-128"/>
              </a:rPr>
            </a:br>
            <a:r>
              <a:rPr lang="en-US" sz="2800" dirty="0">
                <a:ea typeface="ＭＳ Ｐゴシック" pitchFamily="34" charset="-128"/>
              </a:rPr>
              <a:t>(</a:t>
            </a:r>
            <a:r>
              <a:rPr lang="en-US" sz="2800" dirty="0" smtClean="0">
                <a:ea typeface="ＭＳ Ｐゴシック" pitchFamily="34" charset="-128"/>
              </a:rPr>
              <a:t>San Kai En)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05000"/>
            <a:ext cx="4775200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0" y="57912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Solar powered </a:t>
            </a:r>
            <a:r>
              <a:rPr lang="en-US" dirty="0" err="1" smtClean="0"/>
              <a:t>PlaceSticker</a:t>
            </a:r>
            <a:r>
              <a:rPr lang="en-US" dirty="0" smtClean="0"/>
              <a:t> device (ISID, Tokyo, Japan)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2941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9297"/>
            <a:ext cx="9822656" cy="685800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5602" name="Rectangle 2"/>
          <p:cNvSpPr>
            <a:spLocks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ja-JP"/>
              <a:t>15 tiles large wall</a:t>
            </a:r>
          </a:p>
        </p:txBody>
      </p:sp>
      <p:sp>
        <p:nvSpPr>
          <p:cNvPr id="25603" name="Rectangle 3"/>
          <p:cNvSpPr>
            <a:spLocks noChangeArrowheads="1"/>
          </p:cNvSpPr>
          <p:nvPr>
            <p:ph type="body" idx="1"/>
          </p:nvPr>
        </p:nvSpPr>
        <p:spPr>
          <a:xfrm>
            <a:off x="1169789" y="1134070"/>
            <a:ext cx="7366992" cy="5080992"/>
          </a:xfrm>
          <a:ln/>
        </p:spPr>
        <p:txBody>
          <a:bodyPr/>
          <a:lstStyle/>
          <a:p>
            <a:pPr marL="325922"/>
            <a:endParaRPr lang="ja-JP" altLang="en-US" dirty="0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6870</TotalTime>
  <Words>723</Words>
  <Application>Microsoft Macintosh PowerPoint</Application>
  <PresentationFormat>画面に合わせる (4:3)</PresentationFormat>
  <Paragraphs>115</Paragraphs>
  <Slides>19</Slides>
  <Notes>5</Notes>
  <HiddenSlides>2</HiddenSlides>
  <MMClips>0</MMClips>
  <ScaleCrop>false</ScaleCrop>
  <HeadingPairs>
    <vt:vector size="4" baseType="variant">
      <vt:variant>
        <vt:lpstr>デザイン テンプレート</vt:lpstr>
      </vt:variant>
      <vt:variant>
        <vt:i4>2</vt:i4>
      </vt:variant>
      <vt:variant>
        <vt:lpstr>スライド タイトル</vt:lpstr>
      </vt:variant>
      <vt:variant>
        <vt:i4>19</vt:i4>
      </vt:variant>
    </vt:vector>
  </HeadingPairs>
  <TitlesOfParts>
    <vt:vector size="21" baseType="lpstr">
      <vt:lpstr>Office 佈景主題</vt:lpstr>
      <vt:lpstr>ホワイト</vt:lpstr>
      <vt:lpstr>telescience　WG Update</vt:lpstr>
      <vt:lpstr>Challenge</vt:lpstr>
      <vt:lpstr>スライド 3</vt:lpstr>
      <vt:lpstr>スライド 4</vt:lpstr>
      <vt:lpstr>スライド 5</vt:lpstr>
      <vt:lpstr>スライド 6</vt:lpstr>
      <vt:lpstr>JFG Haiku Hunt (San Kai En)</vt:lpstr>
      <vt:lpstr>JFG Haiku Hunt (San Kai En)</vt:lpstr>
      <vt:lpstr>15 tiles large wall</vt:lpstr>
      <vt:lpstr>3F</vt:lpstr>
      <vt:lpstr>System Architecture</vt:lpstr>
      <vt:lpstr>スライド 12</vt:lpstr>
      <vt:lpstr>Demo Plan at SC13</vt:lpstr>
      <vt:lpstr>Mini-PRAGMA in Jakada &amp; Kinabalu Biodiveristy Expedition: Biodiversity+Telescience (June,2013)</vt:lpstr>
      <vt:lpstr>Mobile device Technology </vt:lpstr>
      <vt:lpstr>GLEON 15 Meeting</vt:lpstr>
      <vt:lpstr>Large Data Visualization &amp; AR: 4K Projection: Large LiDar Point Cloud + SAGE</vt:lpstr>
      <vt:lpstr>Southeast Asia Joint Discovery (2-6, Dec)</vt:lpstr>
      <vt:lpstr>Structure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下條 真司</cp:lastModifiedBy>
  <cp:revision>38</cp:revision>
  <cp:lastPrinted>2013-03-22T09:53:09Z</cp:lastPrinted>
  <dcterms:created xsi:type="dcterms:W3CDTF">2013-10-16T01:50:03Z</dcterms:created>
  <dcterms:modified xsi:type="dcterms:W3CDTF">2013-10-17T03:33:19Z</dcterms:modified>
</cp:coreProperties>
</file>